
<file path=[Content_Types].xml><?xml version="1.0" encoding="utf-8"?>
<Types xmlns="http://schemas.openxmlformats.org/package/2006/content-types">
  <Default Extension="emf" ContentType="image/x-emf"/>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9.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56"/>
  </p:notesMasterIdLst>
  <p:handoutMasterIdLst>
    <p:handoutMasterId r:id="rId57"/>
  </p:handoutMasterIdLst>
  <p:sldIdLst>
    <p:sldId id="281" r:id="rId2"/>
    <p:sldId id="333" r:id="rId3"/>
    <p:sldId id="282" r:id="rId4"/>
    <p:sldId id="316" r:id="rId5"/>
    <p:sldId id="318" r:id="rId6"/>
    <p:sldId id="279" r:id="rId7"/>
    <p:sldId id="288" r:id="rId8"/>
    <p:sldId id="315" r:id="rId9"/>
    <p:sldId id="349" r:id="rId10"/>
    <p:sldId id="335" r:id="rId11"/>
    <p:sldId id="300" r:id="rId12"/>
    <p:sldId id="301" r:id="rId13"/>
    <p:sldId id="336" r:id="rId14"/>
    <p:sldId id="324" r:id="rId15"/>
    <p:sldId id="317" r:id="rId16"/>
    <p:sldId id="338" r:id="rId17"/>
    <p:sldId id="339" r:id="rId18"/>
    <p:sldId id="340" r:id="rId19"/>
    <p:sldId id="341" r:id="rId20"/>
    <p:sldId id="343" r:id="rId21"/>
    <p:sldId id="344" r:id="rId22"/>
    <p:sldId id="345" r:id="rId23"/>
    <p:sldId id="346" r:id="rId24"/>
    <p:sldId id="347" r:id="rId25"/>
    <p:sldId id="325" r:id="rId26"/>
    <p:sldId id="327" r:id="rId27"/>
    <p:sldId id="328" r:id="rId28"/>
    <p:sldId id="329" r:id="rId29"/>
    <p:sldId id="330" r:id="rId30"/>
    <p:sldId id="348" r:id="rId31"/>
    <p:sldId id="312" r:id="rId32"/>
    <p:sldId id="304" r:id="rId33"/>
    <p:sldId id="296" r:id="rId34"/>
    <p:sldId id="284" r:id="rId35"/>
    <p:sldId id="283" r:id="rId36"/>
    <p:sldId id="290" r:id="rId37"/>
    <p:sldId id="264" r:id="rId38"/>
    <p:sldId id="275" r:id="rId39"/>
    <p:sldId id="269" r:id="rId40"/>
    <p:sldId id="271" r:id="rId41"/>
    <p:sldId id="297" r:id="rId42"/>
    <p:sldId id="298" r:id="rId43"/>
    <p:sldId id="299" r:id="rId44"/>
    <p:sldId id="302" r:id="rId45"/>
    <p:sldId id="305" r:id="rId46"/>
    <p:sldId id="323" r:id="rId47"/>
    <p:sldId id="306" r:id="rId48"/>
    <p:sldId id="257" r:id="rId49"/>
    <p:sldId id="258" r:id="rId50"/>
    <p:sldId id="261" r:id="rId51"/>
    <p:sldId id="313" r:id="rId52"/>
    <p:sldId id="286" r:id="rId53"/>
    <p:sldId id="303" r:id="rId54"/>
    <p:sldId id="310" r:id="rId55"/>
  </p:sldIdLst>
  <p:sldSz cx="10058400" cy="7772400"/>
  <p:notesSz cx="6858000" cy="907732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509412" algn="l" rtl="0" fontAlgn="base">
      <a:spcBef>
        <a:spcPct val="0"/>
      </a:spcBef>
      <a:spcAft>
        <a:spcPct val="0"/>
      </a:spcAft>
      <a:defRPr kern="1200">
        <a:solidFill>
          <a:schemeClr val="tx1"/>
        </a:solidFill>
        <a:latin typeface="Arial" charset="0"/>
        <a:ea typeface="ＭＳ Ｐゴシック" charset="0"/>
        <a:cs typeface="+mn-cs"/>
      </a:defRPr>
    </a:lvl2pPr>
    <a:lvl3pPr marL="1018824" algn="l" rtl="0" fontAlgn="base">
      <a:spcBef>
        <a:spcPct val="0"/>
      </a:spcBef>
      <a:spcAft>
        <a:spcPct val="0"/>
      </a:spcAft>
      <a:defRPr kern="1200">
        <a:solidFill>
          <a:schemeClr val="tx1"/>
        </a:solidFill>
        <a:latin typeface="Arial" charset="0"/>
        <a:ea typeface="ＭＳ Ｐゴシック" charset="0"/>
        <a:cs typeface="+mn-cs"/>
      </a:defRPr>
    </a:lvl3pPr>
    <a:lvl4pPr marL="1528237" algn="l" rtl="0" fontAlgn="base">
      <a:spcBef>
        <a:spcPct val="0"/>
      </a:spcBef>
      <a:spcAft>
        <a:spcPct val="0"/>
      </a:spcAft>
      <a:defRPr kern="1200">
        <a:solidFill>
          <a:schemeClr val="tx1"/>
        </a:solidFill>
        <a:latin typeface="Arial" charset="0"/>
        <a:ea typeface="ＭＳ Ｐゴシック" charset="0"/>
        <a:cs typeface="+mn-cs"/>
      </a:defRPr>
    </a:lvl4pPr>
    <a:lvl5pPr marL="2037649" algn="l" rtl="0" fontAlgn="base">
      <a:spcBef>
        <a:spcPct val="0"/>
      </a:spcBef>
      <a:spcAft>
        <a:spcPct val="0"/>
      </a:spcAft>
      <a:defRPr kern="1200">
        <a:solidFill>
          <a:schemeClr val="tx1"/>
        </a:solidFill>
        <a:latin typeface="Arial" charset="0"/>
        <a:ea typeface="ＭＳ Ｐゴシック" charset="0"/>
        <a:cs typeface="+mn-cs"/>
      </a:defRPr>
    </a:lvl5pPr>
    <a:lvl6pPr marL="2547061" algn="l" defTabSz="509412" rtl="0" eaLnBrk="1" latinLnBrk="0" hangingPunct="1">
      <a:defRPr kern="1200">
        <a:solidFill>
          <a:schemeClr val="tx1"/>
        </a:solidFill>
        <a:latin typeface="Arial" charset="0"/>
        <a:ea typeface="ＭＳ Ｐゴシック" charset="0"/>
        <a:cs typeface="+mn-cs"/>
      </a:defRPr>
    </a:lvl6pPr>
    <a:lvl7pPr marL="3056473" algn="l" defTabSz="509412" rtl="0" eaLnBrk="1" latinLnBrk="0" hangingPunct="1">
      <a:defRPr kern="1200">
        <a:solidFill>
          <a:schemeClr val="tx1"/>
        </a:solidFill>
        <a:latin typeface="Arial" charset="0"/>
        <a:ea typeface="ＭＳ Ｐゴシック" charset="0"/>
        <a:cs typeface="+mn-cs"/>
      </a:defRPr>
    </a:lvl7pPr>
    <a:lvl8pPr marL="3565886" algn="l" defTabSz="509412" rtl="0" eaLnBrk="1" latinLnBrk="0" hangingPunct="1">
      <a:defRPr kern="1200">
        <a:solidFill>
          <a:schemeClr val="tx1"/>
        </a:solidFill>
        <a:latin typeface="Arial" charset="0"/>
        <a:ea typeface="ＭＳ Ｐゴシック" charset="0"/>
        <a:cs typeface="+mn-cs"/>
      </a:defRPr>
    </a:lvl8pPr>
    <a:lvl9pPr marL="4075298" algn="l" defTabSz="509412"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5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Brugere" initials="IB" lastIdx="2" clrIdx="0">
    <p:extLst>
      <p:ext uri="{19B8F6BF-5375-455C-9EA6-DF929625EA0E}">
        <p15:presenceInfo xmlns:p15="http://schemas.microsoft.com/office/powerpoint/2012/main" userId="0ef6810504905c6f" providerId="Windows Live"/>
      </p:ext>
    </p:extLst>
  </p:cmAuthor>
  <p:cmAuthor id="2" name="Guest User" initials="GU"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31E39"/>
    <a:srgbClr val="DDDDDD"/>
    <a:srgbClr val="031932"/>
    <a:srgbClr val="00182D"/>
    <a:srgbClr val="00172D"/>
    <a:srgbClr val="0066CC"/>
    <a:srgbClr val="3366FF"/>
    <a:srgbClr val="CC99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F02C13-8948-43EE-8A61-8406427C3080}" v="4579" dt="2020-05-05T06:58:00.637"/>
    <p1510:client id="{90DA6EF7-01E8-F749-944C-19364E638705}" v="2083" dt="2020-05-05T04:41:11.395"/>
    <p1510:client id="{993DC115-C7D2-484A-B8FE-44F3CAE63391}" v="6" dt="2020-05-04T17:07:42.874"/>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1566" y="126"/>
      </p:cViewPr>
      <p:guideLst>
        <p:guide orient="horz" pos="2448"/>
        <p:guide pos="31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5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28T12:11:52.567" idx="1">
    <p:pos x="10" y="10"/>
    <p:text>Add a problem statement/overarching question slide
</p:text>
    <p:extLst>
      <p:ext uri="{C676402C-5697-4E1C-873F-D02D1690AC5C}">
        <p15:threadingInfo xmlns:p15="http://schemas.microsoft.com/office/powerpoint/2012/main" timeZoneBias="420"/>
      </p:ext>
    </p:extLst>
  </p:cm>
  <p:cm authorId="2" dt="2020-04-28T12:12:30.317" idx="2">
    <p:pos x="6144" y="525"/>
    <p:text>Change font/format- more visual separateion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28T12:21:54.678" idx="9">
    <p:pos x="10" y="10"/>
    <p:text>FIGURES! 
</p:text>
    <p:extLst>
      <p:ext uri="{C676402C-5697-4E1C-873F-D02D1690AC5C}">
        <p15:threadingInfo xmlns:p15="http://schemas.microsoft.com/office/powerpoint/2012/main" timeZoneBias="420"/>
      </p:ext>
    </p:extLst>
  </p:cm>
  <p:cm authorId="2" dt="2020-04-28T12:23:58.991" idx="10">
    <p:pos x="106" y="106"/>
    <p:text>State clearly:choosethenetwork that is best as the basis of predicting future location. Allows tochoose from "no network at all" to "complete network"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28T12:26:54.366" idx="11">
    <p:pos x="10" y="10"/>
    <p:text>Individuals do not "tend to long term  affiliations". This is not about causality. One way to think is that different affiliations are predictive at diffeerent scales: when deciding where to go for dinner 2 hours from now, we decide with our friends (frequent affiliates) but on the way to dinner whether we go on the left or theright side of the bush depends on our immediate neighbors.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4-28T12:31:03.742" idx="12">
    <p:pos x="10" y="10"/>
    <p:text>Again, would have the higher level data-&gt; ttask/question and then add network. Then choice of networks, then fill it out with detwials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4-28T12:44:15.979" idx="15">
    <p:pos x="10" y="10"/>
    <p:text>Animations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4-28T12:53:06.652" idx="18">
    <p:pos x="10" y="10"/>
    <p:text>Predictable, not predictive, right?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4-28T12:17:37.427" idx="5">
    <p:pos x="10" y="10"/>
    <p:text>Switched font?
</p:text>
    <p:extLst>
      <p:ext uri="{C676402C-5697-4E1C-873F-D02D1690AC5C}">
        <p15:threadingInfo xmlns:p15="http://schemas.microsoft.com/office/powerpoint/2012/main" timeZoneBias="420"/>
      </p:ext>
    </p:extLst>
  </p:cm>
  <p:cm authorId="2" dt="2020-04-28T12:17:56.896" idx="6">
    <p:pos x="10" y="106"/>
    <p:text>In general, need to clean up and REDUCE text
</p:text>
    <p:extLst>
      <p:ext uri="{C676402C-5697-4E1C-873F-D02D1690AC5C}">
        <p15:threadingInfo xmlns:p15="http://schemas.microsoft.com/office/powerpoint/2012/main" timeZoneBias="420">
          <p15:parentCm authorId="2" idx="5"/>
        </p15:threadingInfo>
      </p:ext>
    </p:extLst>
  </p:cm>
  <p:cm authorId="2" dt="2020-04-28T12:20:21.990" idx="8">
    <p:pos x="106" y="106"/>
    <p:text>Need a clear: data-&gt;network -&gt; evaluation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4-28T12:33:31.930" idx="13">
    <p:pos x="10" y="10"/>
    <p:text>Explain what they are, each and what the task is for each,  concretely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4-28T12:44:04.119" idx="14">
    <p:pos x="10" y="10"/>
    <p:text>Use animations!
</p:text>
    <p:extLst>
      <p:ext uri="{C676402C-5697-4E1C-873F-D02D1690AC5C}">
        <p15:threadingInfo xmlns:p15="http://schemas.microsoft.com/office/powerpoint/2012/main" timeZoneBias="420"/>
      </p:ext>
    </p:extLst>
  </p:cm>
  <p:cm authorId="2" dt="2020-04-28T12:46:10.354" idx="17">
    <p:pos x="10" y="106"/>
    <p:text>Illustrations of formulae. (I am lost)
</p:text>
    <p:extLst>
      <p:ext uri="{C676402C-5697-4E1C-873F-D02D1690AC5C}">
        <p15:threadingInfo xmlns:p15="http://schemas.microsoft.com/office/powerpoint/2012/main" timeZoneBias="420">
          <p15:parentCm authorId="2" idx="1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20835" name="Rectangle 3"/>
          <p:cNvSpPr>
            <a:spLocks noGrp="1" noChangeArrowheads="1"/>
          </p:cNvSpPr>
          <p:nvPr>
            <p:ph type="dt" sz="quarter"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20836" name="Rectangle 4"/>
          <p:cNvSpPr>
            <a:spLocks noGrp="1" noChangeArrowheads="1"/>
          </p:cNvSpPr>
          <p:nvPr>
            <p:ph type="ftr" sz="quarter" idx="2"/>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20837" name="Rectangle 5"/>
          <p:cNvSpPr>
            <a:spLocks noGrp="1" noChangeArrowheads="1"/>
          </p:cNvSpPr>
          <p:nvPr>
            <p:ph type="sldNum" sz="quarter" idx="3"/>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EF7D8D5-3EA1-6A4B-AFC3-7C5AD6B72123}" type="slidenum">
              <a:rPr lang="en-US"/>
              <a:pPr/>
              <a:t>‹#›</a:t>
            </a:fld>
            <a:endParaRPr lang="en-US"/>
          </a:p>
        </p:txBody>
      </p:sp>
    </p:spTree>
    <p:extLst>
      <p:ext uri="{BB962C8B-B14F-4D97-AF65-F5344CB8AC3E}">
        <p14:creationId xmlns:p14="http://schemas.microsoft.com/office/powerpoint/2010/main" val="209601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026"/>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6387" name="Rectangle 1027"/>
          <p:cNvSpPr>
            <a:spLocks noGrp="1" noChangeArrowheads="1"/>
          </p:cNvSpPr>
          <p:nvPr>
            <p:ph type="dt"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5364" name="Rectangle 1028"/>
          <p:cNvSpPr>
            <a:spLocks noGrp="1" noRot="1" noChangeAspect="1" noChangeArrowheads="1" noTextEdit="1"/>
          </p:cNvSpPr>
          <p:nvPr>
            <p:ph type="sldImg" idx="2"/>
          </p:nvPr>
        </p:nvSpPr>
        <p:spPr bwMode="auto">
          <a:xfrm>
            <a:off x="1227138" y="681038"/>
            <a:ext cx="4405312" cy="3403600"/>
          </a:xfrm>
          <a:prstGeom prst="rect">
            <a:avLst/>
          </a:prstGeom>
          <a:noFill/>
          <a:ln w="9525">
            <a:solidFill>
              <a:srgbClr val="000000"/>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6389" name="Rectangle 1029"/>
          <p:cNvSpPr>
            <a:spLocks noGrp="1" noChangeArrowheads="1"/>
          </p:cNvSpPr>
          <p:nvPr>
            <p:ph type="body" sz="quarter" idx="3"/>
          </p:nvPr>
        </p:nvSpPr>
        <p:spPr bwMode="auto">
          <a:xfrm>
            <a:off x="685800" y="4311650"/>
            <a:ext cx="5486400" cy="408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1030"/>
          <p:cNvSpPr>
            <a:spLocks noGrp="1" noChangeArrowheads="1"/>
          </p:cNvSpPr>
          <p:nvPr>
            <p:ph type="ftr" sz="quarter" idx="4"/>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6391" name="Rectangle 1031"/>
          <p:cNvSpPr>
            <a:spLocks noGrp="1" noChangeArrowheads="1"/>
          </p:cNvSpPr>
          <p:nvPr>
            <p:ph type="sldNum" sz="quarter" idx="5"/>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A0F123-B0C2-4649-A189-3FFD9106AD8F}" type="slidenum">
              <a:rPr lang="en-US"/>
              <a:pPr/>
              <a:t>‹#›</a:t>
            </a:fld>
            <a:endParaRPr lang="en-US"/>
          </a:p>
        </p:txBody>
      </p:sp>
    </p:spTree>
    <p:extLst>
      <p:ext uri="{BB962C8B-B14F-4D97-AF65-F5344CB8AC3E}">
        <p14:creationId xmlns:p14="http://schemas.microsoft.com/office/powerpoint/2010/main" val="3535211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00" kern="1200">
        <a:solidFill>
          <a:schemeClr val="tx1"/>
        </a:solidFill>
        <a:latin typeface="Arial" charset="0"/>
        <a:ea typeface="ＭＳ Ｐゴシック" charset="0"/>
        <a:cs typeface="+mn-cs"/>
      </a:defRPr>
    </a:lvl1pPr>
    <a:lvl2pPr marL="509412" algn="l" rtl="0" eaLnBrk="0" fontAlgn="base" hangingPunct="0">
      <a:spcBef>
        <a:spcPct val="30000"/>
      </a:spcBef>
      <a:spcAft>
        <a:spcPct val="0"/>
      </a:spcAft>
      <a:defRPr sz="1300" kern="1200">
        <a:solidFill>
          <a:schemeClr val="tx1"/>
        </a:solidFill>
        <a:latin typeface="Arial" charset="0"/>
        <a:ea typeface="ＭＳ Ｐゴシック" charset="0"/>
        <a:cs typeface="+mn-cs"/>
      </a:defRPr>
    </a:lvl2pPr>
    <a:lvl3pPr marL="1018824" algn="l" rtl="0" eaLnBrk="0" fontAlgn="base" hangingPunct="0">
      <a:spcBef>
        <a:spcPct val="30000"/>
      </a:spcBef>
      <a:spcAft>
        <a:spcPct val="0"/>
      </a:spcAft>
      <a:defRPr sz="1300" kern="1200">
        <a:solidFill>
          <a:schemeClr val="tx1"/>
        </a:solidFill>
        <a:latin typeface="Arial" charset="0"/>
        <a:ea typeface="ＭＳ Ｐゴシック" charset="0"/>
        <a:cs typeface="+mn-cs"/>
      </a:defRPr>
    </a:lvl3pPr>
    <a:lvl4pPr marL="1528237" algn="l" rtl="0" eaLnBrk="0" fontAlgn="base" hangingPunct="0">
      <a:spcBef>
        <a:spcPct val="30000"/>
      </a:spcBef>
      <a:spcAft>
        <a:spcPct val="0"/>
      </a:spcAft>
      <a:defRPr sz="1300" kern="1200">
        <a:solidFill>
          <a:schemeClr val="tx1"/>
        </a:solidFill>
        <a:latin typeface="Arial" charset="0"/>
        <a:ea typeface="ＭＳ Ｐゴシック" charset="0"/>
        <a:cs typeface="+mn-cs"/>
      </a:defRPr>
    </a:lvl4pPr>
    <a:lvl5pPr marL="2037649" algn="l" rtl="0" eaLnBrk="0" fontAlgn="base" hangingPunct="0">
      <a:spcBef>
        <a:spcPct val="30000"/>
      </a:spcBef>
      <a:spcAft>
        <a:spcPct val="0"/>
      </a:spcAft>
      <a:defRPr sz="1300" kern="1200">
        <a:solidFill>
          <a:schemeClr val="tx1"/>
        </a:solidFill>
        <a:latin typeface="Arial" charset="0"/>
        <a:ea typeface="ＭＳ Ｐゴシック" charset="0"/>
        <a:cs typeface="+mn-cs"/>
      </a:defRPr>
    </a:lvl5pPr>
    <a:lvl6pPr marL="2547061" algn="l" defTabSz="1018824" rtl="0" eaLnBrk="1" latinLnBrk="0" hangingPunct="1">
      <a:defRPr sz="1300" kern="1200">
        <a:solidFill>
          <a:schemeClr val="tx1"/>
        </a:solidFill>
        <a:latin typeface="+mn-lt"/>
        <a:ea typeface="+mn-ea"/>
        <a:cs typeface="+mn-cs"/>
      </a:defRPr>
    </a:lvl6pPr>
    <a:lvl7pPr marL="3056473" algn="l" defTabSz="1018824" rtl="0" eaLnBrk="1" latinLnBrk="0" hangingPunct="1">
      <a:defRPr sz="1300" kern="1200">
        <a:solidFill>
          <a:schemeClr val="tx1"/>
        </a:solidFill>
        <a:latin typeface="+mn-lt"/>
        <a:ea typeface="+mn-ea"/>
        <a:cs typeface="+mn-cs"/>
      </a:defRPr>
    </a:lvl7pPr>
    <a:lvl8pPr marL="3565886" algn="l" defTabSz="1018824" rtl="0" eaLnBrk="1" latinLnBrk="0" hangingPunct="1">
      <a:defRPr sz="1300" kern="1200">
        <a:solidFill>
          <a:schemeClr val="tx1"/>
        </a:solidFill>
        <a:latin typeface="+mn-lt"/>
        <a:ea typeface="+mn-ea"/>
        <a:cs typeface="+mn-cs"/>
      </a:defRPr>
    </a:lvl8pPr>
    <a:lvl9pPr marL="4075298" algn="l" defTabSz="10188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3</a:t>
            </a:fld>
            <a:endParaRPr lang="en-US"/>
          </a:p>
        </p:txBody>
      </p:sp>
    </p:spTree>
    <p:extLst>
      <p:ext uri="{BB962C8B-B14F-4D97-AF65-F5344CB8AC3E}">
        <p14:creationId xmlns:p14="http://schemas.microsoft.com/office/powerpoint/2010/main" val="326807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Networks can do worse than random</a:t>
            </a:r>
          </a:p>
          <a:p>
            <a:r>
              <a:rPr lang="en-US" baseline="0"/>
              <a:t>2. want: consistency *and* good performance</a:t>
            </a:r>
          </a:p>
          <a:p>
            <a:endParaRPr lang="en-US" baseline="0"/>
          </a:p>
          <a:p>
            <a:r>
              <a:rPr lang="en-US"/>
              <a:t>Different localities selected per dataset/task</a:t>
            </a:r>
          </a:p>
          <a:p>
            <a:r>
              <a:rPr lang="en-US"/>
              <a:t>Localities &gt; Model for selection</a:t>
            </a:r>
          </a:p>
          <a:p>
            <a:r>
              <a:rPr lang="en-US" b="1"/>
              <a:t>Bold</a:t>
            </a:r>
            <a:r>
              <a:rPr lang="en-US"/>
              <a:t>: models in top-10%. (N &gt; 100) </a:t>
            </a:r>
          </a:p>
          <a:p>
            <a:r>
              <a:rPr lang="en-US" baseline="0"/>
              <a:t> </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39</a:t>
            </a:fld>
            <a:endParaRPr lang="en-US"/>
          </a:p>
        </p:txBody>
      </p:sp>
    </p:spTree>
    <p:extLst>
      <p:ext uri="{BB962C8B-B14F-4D97-AF65-F5344CB8AC3E}">
        <p14:creationId xmlns:p14="http://schemas.microsoft.com/office/powerpoint/2010/main" val="113772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a:t>
            </a:r>
            <a:r>
              <a:rPr lang="en-US" baseline="0"/>
              <a:t> task models don</a:t>
            </a:r>
            <a:r>
              <a:rPr lang="mr-IN" baseline="0"/>
              <a:t>’</a:t>
            </a:r>
            <a:r>
              <a:rPr lang="en-US" baseline="0"/>
              <a:t>t matter if we’re using the wrong network.</a:t>
            </a:r>
          </a:p>
          <a:p>
            <a:r>
              <a:rPr lang="en-US" baseline="0"/>
              <a:t>Cant have general purpose networks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40</a:t>
            </a:fld>
            <a:endParaRPr lang="en-US"/>
          </a:p>
        </p:txBody>
      </p:sp>
    </p:spTree>
    <p:extLst>
      <p:ext uri="{BB962C8B-B14F-4D97-AF65-F5344CB8AC3E}">
        <p14:creationId xmlns:p14="http://schemas.microsoft.com/office/powerpoint/2010/main" val="69193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41</a:t>
            </a:fld>
            <a:endParaRPr lang="en-US"/>
          </a:p>
        </p:txBody>
      </p:sp>
    </p:spTree>
    <p:extLst>
      <p:ext uri="{BB962C8B-B14F-4D97-AF65-F5344CB8AC3E}">
        <p14:creationId xmlns:p14="http://schemas.microsoft.com/office/powerpoint/2010/main" val="58694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Kernels</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42</a:t>
            </a:fld>
            <a:endParaRPr lang="en-US"/>
          </a:p>
        </p:txBody>
      </p:sp>
    </p:spTree>
    <p:extLst>
      <p:ext uri="{BB962C8B-B14F-4D97-AF65-F5344CB8AC3E}">
        <p14:creationId xmlns:p14="http://schemas.microsoft.com/office/powerpoint/2010/main" val="777130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43</a:t>
            </a:fld>
            <a:endParaRPr lang="en-US"/>
          </a:p>
        </p:txBody>
      </p:sp>
    </p:spTree>
    <p:extLst>
      <p:ext uri="{BB962C8B-B14F-4D97-AF65-F5344CB8AC3E}">
        <p14:creationId xmlns:p14="http://schemas.microsoft.com/office/powerpoint/2010/main" val="249253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MovieLens</a:t>
            </a:r>
            <a:r>
              <a:rPr lang="en-US" baseline="0"/>
              <a:t> and </a:t>
            </a:r>
            <a:r>
              <a:rPr lang="en-US" baseline="0" err="1"/>
              <a:t>BeerAdvocate</a:t>
            </a:r>
            <a:r>
              <a:rPr lang="en-US" baseline="0"/>
              <a:t> don</a:t>
            </a:r>
            <a:r>
              <a:rPr lang="mr-IN" baseline="0"/>
              <a:t>’</a:t>
            </a:r>
            <a:r>
              <a:rPr lang="en-US" baseline="0"/>
              <a:t>t actually have networks. They have authorities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44</a:t>
            </a:fld>
            <a:endParaRPr lang="en-US"/>
          </a:p>
        </p:txBody>
      </p:sp>
    </p:spTree>
    <p:extLst>
      <p:ext uri="{BB962C8B-B14F-4D97-AF65-F5344CB8AC3E}">
        <p14:creationId xmlns:p14="http://schemas.microsoft.com/office/powerpoint/2010/main" val="260497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Significance</a:t>
            </a:r>
            <a:r>
              <a:rPr lang="en-US" baseline="0"/>
              <a:t> over a collection of networks</a:t>
            </a:r>
          </a:p>
          <a:p>
            <a:r>
              <a:rPr lang="mr-IN" baseline="0"/>
              <a:t>–</a:t>
            </a:r>
            <a:r>
              <a:rPr lang="en-US" baseline="0"/>
              <a:t> If any model performs well, do we have a network? </a:t>
            </a:r>
            <a:endParaRPr lang="en-US"/>
          </a:p>
          <a:p>
            <a:endParaRPr lang="en-US"/>
          </a:p>
          <a:p>
            <a:r>
              <a:rPr lang="en-US"/>
              <a:t>40 bytes/correct,</a:t>
            </a:r>
            <a:r>
              <a:rPr lang="en-US" baseline="0"/>
              <a:t> </a:t>
            </a:r>
            <a:r>
              <a:rPr lang="en-US" baseline="0" err="1"/>
              <a:t>movielens</a:t>
            </a:r>
            <a:r>
              <a:rPr lang="en-US" baseline="0"/>
              <a:t> activity-top</a:t>
            </a:r>
          </a:p>
          <a:p>
            <a:r>
              <a:rPr lang="en-US" baseline="0"/>
              <a:t>400 bytes/correct </a:t>
            </a:r>
            <a:r>
              <a:rPr lang="en-US" baseline="0" err="1"/>
              <a:t>lastfm</a:t>
            </a:r>
            <a:endParaRPr lang="en-US" baseline="0"/>
          </a:p>
          <a:p>
            <a:endParaRPr lang="en-US" baseline="0"/>
          </a:p>
          <a:p>
            <a:r>
              <a:rPr lang="en-US" baseline="0"/>
              <a:t>Actual network much more robust to noise</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45</a:t>
            </a:fld>
            <a:endParaRPr lang="en-US"/>
          </a:p>
        </p:txBody>
      </p:sp>
    </p:spTree>
    <p:extLst>
      <p:ext uri="{BB962C8B-B14F-4D97-AF65-F5344CB8AC3E}">
        <p14:creationId xmlns:p14="http://schemas.microsoft.com/office/powerpoint/2010/main" val="303935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a:solidFill>
                  <a:schemeClr val="tx1"/>
                </a:solidFill>
              </a:rPr>
              <a:t>Challenges</a:t>
            </a:r>
            <a:r>
              <a:rPr lang="en-US">
                <a:solidFill>
                  <a:schemeClr val="tx1"/>
                </a:solidFill>
              </a:rPr>
              <a:t>: Missing edges (e.g. no phone, no app), bias</a:t>
            </a:r>
          </a:p>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4</a:t>
            </a:fld>
            <a:endParaRPr lang="en-US"/>
          </a:p>
        </p:txBody>
      </p:sp>
    </p:spTree>
    <p:extLst>
      <p:ext uri="{BB962C8B-B14F-4D97-AF65-F5344CB8AC3E}">
        <p14:creationId xmlns:p14="http://schemas.microsoft.com/office/powerpoint/2010/main" val="232140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Our work: Nature</a:t>
            </a:r>
            <a:r>
              <a:rPr lang="en-US" baseline="0"/>
              <a:t> Scientific Reports</a:t>
            </a:r>
          </a:p>
          <a:p>
            <a:endParaRPr lang="en-US" baseline="0"/>
          </a:p>
          <a:p>
            <a:endParaRPr lang="en-US" baseline="0"/>
          </a:p>
          <a:p>
            <a:r>
              <a:rPr lang="en-US" baseline="0"/>
              <a:t>Left (Association Network), Right (Affiliation Network)</a:t>
            </a:r>
          </a:p>
          <a:p>
            <a:endParaRPr lang="en-US" baseline="0"/>
          </a:p>
          <a:p>
            <a:r>
              <a:rPr lang="en-US" baseline="0"/>
              <a:t>Results:</a:t>
            </a:r>
          </a:p>
          <a:p>
            <a:r>
              <a:rPr lang="en-US" baseline="0"/>
              <a:t>Dunbar number: 4</a:t>
            </a:r>
            <a:r>
              <a:rPr lang="mr-IN" baseline="0"/>
              <a:t>–</a:t>
            </a:r>
            <a:r>
              <a:rPr lang="en-US" baseline="0"/>
              <a:t>6 individuals</a:t>
            </a:r>
          </a:p>
          <a:p>
            <a:r>
              <a:rPr lang="en-US" baseline="0"/>
              <a:t>Time scale: &gt;10 minutes, affiliation networks better</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6</a:t>
            </a:fld>
            <a:endParaRPr lang="en-US"/>
          </a:p>
        </p:txBody>
      </p:sp>
    </p:spTree>
    <p:extLst>
      <p:ext uri="{BB962C8B-B14F-4D97-AF65-F5344CB8AC3E}">
        <p14:creationId xmlns:p14="http://schemas.microsoft.com/office/powerpoint/2010/main" val="204319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details on workflow</a:t>
            </a:r>
          </a:p>
        </p:txBody>
      </p:sp>
      <p:sp>
        <p:nvSpPr>
          <p:cNvPr id="4" name="Slide Number Placeholder 3"/>
          <p:cNvSpPr>
            <a:spLocks noGrp="1"/>
          </p:cNvSpPr>
          <p:nvPr>
            <p:ph type="sldNum" sz="quarter" idx="10"/>
          </p:nvPr>
        </p:nvSpPr>
        <p:spPr/>
        <p:txBody>
          <a:bodyPr/>
          <a:lstStyle/>
          <a:p>
            <a:fld id="{08A0F123-B0C2-4649-A189-3FFD9106AD8F}" type="slidenum">
              <a:rPr lang="en-US" smtClean="0"/>
              <a:pPr/>
              <a:t>8</a:t>
            </a:fld>
            <a:endParaRPr lang="en-US"/>
          </a:p>
        </p:txBody>
      </p:sp>
    </p:spTree>
    <p:extLst>
      <p:ext uri="{BB962C8B-B14F-4D97-AF65-F5344CB8AC3E}">
        <p14:creationId xmlns:p14="http://schemas.microsoft.com/office/powerpoint/2010/main" val="262334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11</a:t>
            </a:fld>
            <a:endParaRPr lang="en-US"/>
          </a:p>
        </p:txBody>
      </p:sp>
    </p:spTree>
    <p:extLst>
      <p:ext uri="{BB962C8B-B14F-4D97-AF65-F5344CB8AC3E}">
        <p14:creationId xmlns:p14="http://schemas.microsoft.com/office/powerpoint/2010/main" val="398612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12</a:t>
            </a:fld>
            <a:endParaRPr lang="en-US"/>
          </a:p>
        </p:txBody>
      </p:sp>
    </p:spTree>
    <p:extLst>
      <p:ext uri="{BB962C8B-B14F-4D97-AF65-F5344CB8AC3E}">
        <p14:creationId xmlns:p14="http://schemas.microsoft.com/office/powerpoint/2010/main" val="32782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26</a:t>
            </a:fld>
            <a:endParaRPr lang="en-US"/>
          </a:p>
        </p:txBody>
      </p:sp>
    </p:spTree>
    <p:extLst>
      <p:ext uri="{BB962C8B-B14F-4D97-AF65-F5344CB8AC3E}">
        <p14:creationId xmlns:p14="http://schemas.microsoft.com/office/powerpoint/2010/main" val="5087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37</a:t>
            </a:fld>
            <a:endParaRPr lang="en-US"/>
          </a:p>
        </p:txBody>
      </p:sp>
    </p:spTree>
    <p:extLst>
      <p:ext uri="{BB962C8B-B14F-4D97-AF65-F5344CB8AC3E}">
        <p14:creationId xmlns:p14="http://schemas.microsoft.com/office/powerpoint/2010/main" val="3923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should be focus</a:t>
            </a:r>
          </a:p>
          <a:p>
            <a:endParaRPr lang="en-US"/>
          </a:p>
          <a:p>
            <a:r>
              <a:rPr lang="en-US"/>
              <a:t>Generate networks of varying density over models</a:t>
            </a:r>
          </a:p>
          <a:p>
            <a:r>
              <a:rPr lang="en-US"/>
              <a:t>Network model selection over </a:t>
            </a:r>
            <a:r>
              <a:rPr lang="en-US" i="1"/>
              <a:t>many</a:t>
            </a:r>
            <a:r>
              <a:rPr lang="en-US"/>
              <a:t> label-sets</a:t>
            </a:r>
          </a:p>
          <a:p>
            <a:r>
              <a:rPr lang="en-US" err="1"/>
              <a:t>Last.fm</a:t>
            </a:r>
            <a:r>
              <a:rPr lang="en-US"/>
              <a:t> also has a user-defined social network</a:t>
            </a:r>
          </a:p>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38</a:t>
            </a:fld>
            <a:endParaRPr lang="en-US"/>
          </a:p>
        </p:txBody>
      </p:sp>
    </p:spTree>
    <p:extLst>
      <p:ext uri="{BB962C8B-B14F-4D97-AF65-F5344CB8AC3E}">
        <p14:creationId xmlns:p14="http://schemas.microsoft.com/office/powerpoint/2010/main" val="114534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DDDDD"/>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1508760" y="5181600"/>
            <a:ext cx="7040880" cy="1554480"/>
          </a:xfrm>
          <a:prstGeom prst="rect">
            <a:avLst/>
          </a:prstGeom>
        </p:spPr>
        <p:txBody>
          <a:bodyPr anchor="ctr"/>
          <a:lstStyle>
            <a:lvl1pPr marL="0" indent="0" algn="ctr">
              <a:buFontTx/>
              <a:buNone/>
              <a:defRPr>
                <a:solidFill>
                  <a:schemeClr val="tx1"/>
                </a:solidFill>
                <a:latin typeface="Linux Libertine" charset="0"/>
                <a:ea typeface="Linux Libertine" charset="0"/>
                <a:cs typeface="Linux Libertine" charset="0"/>
              </a:defRPr>
            </a:lvl1pPr>
          </a:lstStyle>
          <a:p>
            <a:pPr lvl="0"/>
            <a:r>
              <a:rPr lang="en-US" noProof="0"/>
              <a:t>Click to edit Master subtitle style</a:t>
            </a:r>
          </a:p>
        </p:txBody>
      </p:sp>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latin typeface="Linux Libertine" charset="0"/>
                <a:ea typeface="Linux Libertine" charset="0"/>
                <a:cs typeface="Linux Libertine" charset="0"/>
              </a:defRPr>
            </a:lvl1pPr>
          </a:lstStyle>
          <a:p>
            <a:pPr>
              <a:defRPr/>
            </a:pPr>
            <a:endParaRPr lang="en-US"/>
          </a:p>
        </p:txBody>
      </p:sp>
      <p:sp>
        <p:nvSpPr>
          <p:cNvPr id="110" name="Rectangle 109"/>
          <p:cNvSpPr/>
          <p:nvPr userDrawn="1"/>
        </p:nvSpPr>
        <p:spPr>
          <a:xfrm>
            <a:off x="0" y="0"/>
            <a:ext cx="3101340" cy="5008880"/>
          </a:xfrm>
          <a:prstGeom prst="rect">
            <a:avLst/>
          </a:prstGeom>
          <a:solidFill>
            <a:srgbClr val="031932"/>
          </a:soli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grpSp>
        <p:nvGrpSpPr>
          <p:cNvPr id="111" name="Group 143"/>
          <p:cNvGrpSpPr>
            <a:grpSpLocks/>
          </p:cNvGrpSpPr>
          <p:nvPr userDrawn="1"/>
        </p:nvGrpSpPr>
        <p:grpSpPr bwMode="auto">
          <a:xfrm>
            <a:off x="0" y="949960"/>
            <a:ext cx="3101340" cy="3022600"/>
            <a:chOff x="768" y="240"/>
            <a:chExt cx="4549" cy="3984"/>
          </a:xfrm>
        </p:grpSpPr>
        <p:sp>
          <p:nvSpPr>
            <p:cNvPr id="112"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3"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4"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5"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6"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117"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18"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119" name="Group 139"/>
            <p:cNvGrpSpPr>
              <a:grpSpLocks/>
            </p:cNvGrpSpPr>
            <p:nvPr/>
          </p:nvGrpSpPr>
          <p:grpSpPr bwMode="auto">
            <a:xfrm>
              <a:off x="1011" y="287"/>
              <a:ext cx="4172" cy="2531"/>
              <a:chOff x="1011" y="287"/>
              <a:chExt cx="4172" cy="2531"/>
            </a:xfrm>
          </p:grpSpPr>
          <p:sp>
            <p:nvSpPr>
              <p:cNvPr id="151"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2"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3"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4"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5"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6"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7"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120" name="Group 142"/>
            <p:cNvGrpSpPr>
              <a:grpSpLocks/>
            </p:cNvGrpSpPr>
            <p:nvPr/>
          </p:nvGrpSpPr>
          <p:grpSpPr bwMode="auto">
            <a:xfrm>
              <a:off x="1920" y="720"/>
              <a:ext cx="2074" cy="1948"/>
              <a:chOff x="1920" y="720"/>
              <a:chExt cx="2074" cy="1948"/>
            </a:xfrm>
          </p:grpSpPr>
          <p:sp>
            <p:nvSpPr>
              <p:cNvPr id="139"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0" name="Group 140"/>
              <p:cNvGrpSpPr>
                <a:grpSpLocks/>
              </p:cNvGrpSpPr>
              <p:nvPr/>
            </p:nvGrpSpPr>
            <p:grpSpPr bwMode="auto">
              <a:xfrm>
                <a:off x="1920" y="720"/>
                <a:ext cx="1945" cy="1853"/>
                <a:chOff x="1920" y="720"/>
                <a:chExt cx="1945" cy="1853"/>
              </a:xfrm>
            </p:grpSpPr>
            <p:sp>
              <p:nvSpPr>
                <p:cNvPr id="141"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2"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3" name="Group 92"/>
                <p:cNvGrpSpPr>
                  <a:grpSpLocks/>
                </p:cNvGrpSpPr>
                <p:nvPr/>
              </p:nvGrpSpPr>
              <p:grpSpPr bwMode="auto">
                <a:xfrm>
                  <a:off x="2496" y="1017"/>
                  <a:ext cx="1038" cy="1047"/>
                  <a:chOff x="1529" y="1392"/>
                  <a:chExt cx="395" cy="500"/>
                </a:xfrm>
              </p:grpSpPr>
              <p:sp>
                <p:nvSpPr>
                  <p:cNvPr id="144"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5"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6"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7"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8"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9"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50"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121" name="Group 141"/>
            <p:cNvGrpSpPr>
              <a:grpSpLocks/>
            </p:cNvGrpSpPr>
            <p:nvPr/>
          </p:nvGrpSpPr>
          <p:grpSpPr bwMode="auto">
            <a:xfrm>
              <a:off x="962" y="240"/>
              <a:ext cx="4282" cy="2643"/>
              <a:chOff x="962" y="240"/>
              <a:chExt cx="4282" cy="2643"/>
            </a:xfrm>
          </p:grpSpPr>
          <p:sp>
            <p:nvSpPr>
              <p:cNvPr id="122"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3" name="Oval 122"/>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4" name="Oval 123"/>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5" name="Oval 124"/>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6"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7"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8"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9"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0"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1"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2"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3"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4"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5"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6"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7"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8"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432781" y="5689854"/>
            <a:ext cx="1608686" cy="2092452"/>
          </a:xfrm>
          <a:prstGeom prst="rect">
            <a:avLst/>
          </a:prstGeom>
        </p:spPr>
      </p:pic>
      <p:sp>
        <p:nvSpPr>
          <p:cNvPr id="6" name="Title 5"/>
          <p:cNvSpPr>
            <a:spLocks noGrp="1"/>
          </p:cNvSpPr>
          <p:nvPr>
            <p:ph type="title"/>
          </p:nvPr>
        </p:nvSpPr>
        <p:spPr>
          <a:xfrm>
            <a:off x="3075431" y="0"/>
            <a:ext cx="6966035" cy="5008880"/>
          </a:xfrm>
          <a:prstGeom prst="rect">
            <a:avLst/>
          </a:prstGeom>
        </p:spPr>
        <p:txBody>
          <a:bodyPr anchor="ctr" anchorCtr="0"/>
          <a:lstStyle>
            <a:lvl1pPr>
              <a:defRPr>
                <a:solidFill>
                  <a:schemeClr val="tx1"/>
                </a:solidFill>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388188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Bullets">
    <p:bg>
      <p:bgPr>
        <a:solidFill>
          <a:srgbClr val="DDDDDD"/>
        </a:solidFill>
        <a:effectLst/>
      </p:bgPr>
    </p:bg>
    <p:spTree>
      <p:nvGrpSpPr>
        <p:cNvPr id="1" name=""/>
        <p:cNvGrpSpPr/>
        <p:nvPr/>
      </p:nvGrpSpPr>
      <p:grpSpPr>
        <a:xfrm>
          <a:off x="0" y="0"/>
          <a:ext cx="0" cy="0"/>
          <a:chOff x="0" y="0"/>
          <a:chExt cx="0" cy="0"/>
        </a:xfrm>
      </p:grpSpPr>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
        <p:nvSpPr>
          <p:cNvPr id="5" name="Text Placeholder 4"/>
          <p:cNvSpPr>
            <a:spLocks noGrp="1"/>
          </p:cNvSpPr>
          <p:nvPr>
            <p:ph type="body" sz="quarter" idx="10"/>
          </p:nvPr>
        </p:nvSpPr>
        <p:spPr>
          <a:xfrm>
            <a:off x="304800" y="838200"/>
            <a:ext cx="9448800"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10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DDDDDD"/>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01752" y="841248"/>
            <a:ext cx="8881872"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rgbClr val="031932"/>
        </a:solidFill>
        <a:effectLst/>
      </p:bgPr>
    </p:bg>
    <p:spTree>
      <p:nvGrpSpPr>
        <p:cNvPr id="1" name=""/>
        <p:cNvGrpSpPr/>
        <p:nvPr/>
      </p:nvGrpSpPr>
      <p:grpSpPr>
        <a:xfrm>
          <a:off x="0" y="0"/>
          <a:ext cx="0" cy="0"/>
          <a:chOff x="0" y="0"/>
          <a:chExt cx="0" cy="0"/>
        </a:xfrm>
      </p:grpSpPr>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solidFill>
                  <a:schemeClr val="bg1"/>
                </a:solidFill>
                <a:latin typeface="Linux Libertine" charset="0"/>
                <a:ea typeface="Linux Libertine" charset="0"/>
                <a:cs typeface="Linux Libertine" charset="0"/>
              </a:defRPr>
            </a:lvl1pPr>
          </a:lstStyle>
          <a:p>
            <a:pPr>
              <a:defRPr/>
            </a:pPr>
            <a:endParaRPr lang="en-US"/>
          </a:p>
        </p:txBody>
      </p:sp>
      <p:grpSp>
        <p:nvGrpSpPr>
          <p:cNvPr id="199" name="Group 143"/>
          <p:cNvGrpSpPr>
            <a:grpSpLocks/>
          </p:cNvGrpSpPr>
          <p:nvPr userDrawn="1"/>
        </p:nvGrpSpPr>
        <p:grpSpPr bwMode="auto">
          <a:xfrm>
            <a:off x="3478530" y="0"/>
            <a:ext cx="3101340" cy="3022600"/>
            <a:chOff x="768" y="240"/>
            <a:chExt cx="4549" cy="3984"/>
          </a:xfrm>
        </p:grpSpPr>
        <p:sp>
          <p:nvSpPr>
            <p:cNvPr id="200"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1"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2"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3"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4"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205"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06"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207" name="Group 139"/>
            <p:cNvGrpSpPr>
              <a:grpSpLocks/>
            </p:cNvGrpSpPr>
            <p:nvPr/>
          </p:nvGrpSpPr>
          <p:grpSpPr bwMode="auto">
            <a:xfrm>
              <a:off x="1011" y="287"/>
              <a:ext cx="4172" cy="2531"/>
              <a:chOff x="1011" y="287"/>
              <a:chExt cx="4172" cy="2531"/>
            </a:xfrm>
          </p:grpSpPr>
          <p:sp>
            <p:nvSpPr>
              <p:cNvPr id="239"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0"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1"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2"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3"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4"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5"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208" name="Group 142"/>
            <p:cNvGrpSpPr>
              <a:grpSpLocks/>
            </p:cNvGrpSpPr>
            <p:nvPr/>
          </p:nvGrpSpPr>
          <p:grpSpPr bwMode="auto">
            <a:xfrm>
              <a:off x="1920" y="720"/>
              <a:ext cx="2074" cy="1948"/>
              <a:chOff x="1920" y="720"/>
              <a:chExt cx="2074" cy="1948"/>
            </a:xfrm>
          </p:grpSpPr>
          <p:sp>
            <p:nvSpPr>
              <p:cNvPr id="227"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28" name="Group 140"/>
              <p:cNvGrpSpPr>
                <a:grpSpLocks/>
              </p:cNvGrpSpPr>
              <p:nvPr/>
            </p:nvGrpSpPr>
            <p:grpSpPr bwMode="auto">
              <a:xfrm>
                <a:off x="1920" y="720"/>
                <a:ext cx="1945" cy="1853"/>
                <a:chOff x="1920" y="720"/>
                <a:chExt cx="1945" cy="1853"/>
              </a:xfrm>
            </p:grpSpPr>
            <p:sp>
              <p:nvSpPr>
                <p:cNvPr id="229"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0"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31" name="Group 92"/>
                <p:cNvGrpSpPr>
                  <a:grpSpLocks/>
                </p:cNvGrpSpPr>
                <p:nvPr/>
              </p:nvGrpSpPr>
              <p:grpSpPr bwMode="auto">
                <a:xfrm>
                  <a:off x="2496" y="1017"/>
                  <a:ext cx="1038" cy="1047"/>
                  <a:chOff x="1529" y="1392"/>
                  <a:chExt cx="395" cy="500"/>
                </a:xfrm>
              </p:grpSpPr>
              <p:sp>
                <p:nvSpPr>
                  <p:cNvPr id="232"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3"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4"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5"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6"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7"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8"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209" name="Group 141"/>
            <p:cNvGrpSpPr>
              <a:grpSpLocks/>
            </p:cNvGrpSpPr>
            <p:nvPr/>
          </p:nvGrpSpPr>
          <p:grpSpPr bwMode="auto">
            <a:xfrm>
              <a:off x="962" y="240"/>
              <a:ext cx="4282" cy="2643"/>
              <a:chOff x="962" y="240"/>
              <a:chExt cx="4282" cy="2643"/>
            </a:xfrm>
          </p:grpSpPr>
          <p:sp>
            <p:nvSpPr>
              <p:cNvPr id="210"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1" name="Oval 210"/>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2" name="Oval 211"/>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3" name="Oval 212"/>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4"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5"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6"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7"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8"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9"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0"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1"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2"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3"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4"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5"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6"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03725" y="6649720"/>
            <a:ext cx="1000590" cy="1000590"/>
          </a:xfrm>
          <a:prstGeom prst="rect">
            <a:avLst/>
          </a:prstGeom>
        </p:spPr>
      </p:pic>
      <p:sp>
        <p:nvSpPr>
          <p:cNvPr id="12" name="Title 11"/>
          <p:cNvSpPr>
            <a:spLocks noGrp="1"/>
          </p:cNvSpPr>
          <p:nvPr>
            <p:ph type="title"/>
          </p:nvPr>
        </p:nvSpPr>
        <p:spPr>
          <a:xfrm>
            <a:off x="0" y="3552920"/>
            <a:ext cx="10028742" cy="3096799"/>
          </a:xfrm>
          <a:prstGeom prst="rect">
            <a:avLst/>
          </a:prstGeom>
        </p:spPr>
        <p:txBody>
          <a:bodyPr anchor="ctr" anchorCtr="0"/>
          <a:lstStyle>
            <a:lvl1pPr>
              <a:defRPr>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2762734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DDDD"/>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latin typeface="Linux Libertine" charset="0"/>
                <a:ea typeface="Linux Libertine" charset="0"/>
                <a:cs typeface="Linux Libertine" charset="0"/>
              </a:defRPr>
            </a:lvl1pPr>
          </a:lstStyle>
          <a:p>
            <a:fld id="{E1C7F28F-C94C-4042-84D8-4BC2F207C7AD}" type="slidenum">
              <a:rPr lang="en-US" smtClean="0"/>
              <a:pPr/>
              <a:t>‹#›</a:t>
            </a:fld>
            <a:endParaRPr lang="en-US"/>
          </a:p>
        </p:txBody>
      </p:sp>
      <p:sp>
        <p:nvSpPr>
          <p:cNvPr id="19" name="Rectangle 3"/>
          <p:cNvSpPr txBox="1">
            <a:spLocks noChangeArrowheads="1"/>
          </p:cNvSpPr>
          <p:nvPr/>
        </p:nvSpPr>
        <p:spPr>
          <a:xfrm>
            <a:off x="152400" y="914400"/>
            <a:ext cx="9738360" cy="6289464"/>
          </a:xfrm>
          <a:prstGeom prst="rect">
            <a:avLst/>
          </a:prstGeom>
        </p:spPr>
        <p:txBody>
          <a:bodyPr/>
          <a:lstStyle>
            <a:lvl1pPr marL="382059" indent="-382059" algn="l" rtl="0" eaLnBrk="1" fontAlgn="base" hangingPunct="1">
              <a:spcBef>
                <a:spcPct val="20000"/>
              </a:spcBef>
              <a:spcAft>
                <a:spcPct val="0"/>
              </a:spcAft>
              <a:buClr>
                <a:srgbClr val="800000"/>
              </a:buClr>
              <a:buChar char="•"/>
              <a:defRPr sz="3600">
                <a:solidFill>
                  <a:srgbClr val="031932"/>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pPr lvl="0">
              <a:buClr>
                <a:srgbClr val="031E39"/>
              </a:buClr>
            </a:pPr>
            <a:r>
              <a:rPr lang="en-US">
                <a:latin typeface="Linux Libertine" charset="0"/>
                <a:ea typeface="Linux Libertine" charset="0"/>
                <a:cs typeface="Linux Libertine" charset="0"/>
              </a:rPr>
              <a:t>Click to edit Master text styles</a:t>
            </a:r>
          </a:p>
          <a:p>
            <a:pPr lvl="1">
              <a:buClr>
                <a:srgbClr val="031E39"/>
              </a:buClr>
            </a:pPr>
            <a:r>
              <a:rPr lang="en-US">
                <a:latin typeface="Linux Libertine" charset="0"/>
                <a:ea typeface="Linux Libertine" charset="0"/>
                <a:cs typeface="Linux Libertine" charset="0"/>
              </a:rPr>
              <a:t>Second level</a:t>
            </a:r>
          </a:p>
          <a:p>
            <a:pPr lvl="2">
              <a:buClr>
                <a:srgbClr val="031E39"/>
              </a:buClr>
            </a:pPr>
            <a:r>
              <a:rPr lang="en-US">
                <a:latin typeface="Linux Libertine" charset="0"/>
                <a:ea typeface="Linux Libertine" charset="0"/>
                <a:cs typeface="Linux Libertine" charset="0"/>
              </a:rPr>
              <a:t>Third level</a:t>
            </a:r>
          </a:p>
          <a:p>
            <a:pPr lvl="3">
              <a:buClr>
                <a:srgbClr val="031E39"/>
              </a:buClr>
            </a:pPr>
            <a:r>
              <a:rPr lang="en-US">
                <a:latin typeface="Linux Libertine" charset="0"/>
                <a:ea typeface="Linux Libertine" charset="0"/>
                <a:cs typeface="Linux Libertine" charset="0"/>
              </a:rPr>
              <a:t>Fourth level</a:t>
            </a:r>
          </a:p>
          <a:p>
            <a:pPr lvl="4">
              <a:buClr>
                <a:srgbClr val="031E39"/>
              </a:buClr>
            </a:pPr>
            <a:r>
              <a:rPr lang="en-US">
                <a:latin typeface="Linux Libertine" charset="0"/>
                <a:ea typeface="Linux Libertine" charset="0"/>
                <a:cs typeface="Linux Libertine" charset="0"/>
              </a:rPr>
              <a:t>Fifth level</a:t>
            </a:r>
          </a:p>
        </p:txBody>
      </p:sp>
      <p:sp>
        <p:nvSpPr>
          <p:cNvPr id="24" name="Rectangle 2"/>
          <p:cNvSpPr txBox="1">
            <a:spLocks noChangeArrowheads="1"/>
          </p:cNvSpPr>
          <p:nvPr/>
        </p:nvSpPr>
        <p:spPr>
          <a:xfrm>
            <a:off x="0" y="0"/>
            <a:ext cx="10058400" cy="762000"/>
          </a:xfrm>
          <a:prstGeom prst="rect">
            <a:avLst/>
          </a:prstGeom>
          <a:solidFill>
            <a:srgbClr val="031932"/>
          </a:solidFill>
          <a:ln w="0">
            <a:solidFill>
              <a:schemeClr val="tx1"/>
            </a:solidFill>
          </a:ln>
        </p:spPr>
        <p:txBody>
          <a:bodyPr lIns="101882" tIns="50941" rIns="101882" bIns="50941" anchor="ctr"/>
          <a:lst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a:lstStyle>
          <a:p>
            <a:r>
              <a:rPr lang="en-US">
                <a:solidFill>
                  <a:schemeClr val="bg1"/>
                </a:solidFill>
                <a:latin typeface="Linux Libertine" charset="0"/>
                <a:ea typeface="Linux Libertine" charset="0"/>
                <a:cs typeface="Linux Libertine" charset="0"/>
              </a:rPr>
              <a:t>Click to edit Master title style</a:t>
            </a:r>
          </a:p>
        </p:txBody>
      </p:sp>
    </p:spTree>
    <p:extLst>
      <p:ext uri="{BB962C8B-B14F-4D97-AF65-F5344CB8AC3E}">
        <p14:creationId xmlns:p14="http://schemas.microsoft.com/office/powerpoint/2010/main" val="5938391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30" r:id="rId3"/>
    <p:sldLayoutId id="2147483729" r:id="rId4"/>
  </p:sldLayoutIdLst>
  <p:hf hdr="0" ftr="0" dt="0"/>
  <p:txStyles>
    <p:title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p:titleStyle>
    <p:bodyStyle>
      <a:lvl1pPr marL="382059" indent="-382059" algn="l" rtl="0" eaLnBrk="1" fontAlgn="base" hangingPunct="1">
        <a:spcBef>
          <a:spcPct val="20000"/>
        </a:spcBef>
        <a:spcAft>
          <a:spcPct val="0"/>
        </a:spcAft>
        <a:buClr>
          <a:srgbClr val="800000"/>
        </a:buClr>
        <a:buChar char="•"/>
        <a:defRPr sz="3600">
          <a:solidFill>
            <a:srgbClr val="031E39"/>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comments" Target="../comments/commen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2.xml"/><Relationship Id="rId7" Type="http://schemas.openxmlformats.org/officeDocument/2006/relationships/image" Target="../media/image12.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A20DA6-4342-A246-96E9-3161C633DD77}"/>
              </a:ext>
            </a:extLst>
          </p:cNvPr>
          <p:cNvSpPr>
            <a:spLocks noGrp="1"/>
          </p:cNvSpPr>
          <p:nvPr>
            <p:ph type="subTitle" idx="1"/>
          </p:nvPr>
        </p:nvSpPr>
        <p:spPr>
          <a:xfrm>
            <a:off x="1508760" y="5500468"/>
            <a:ext cx="7040880" cy="2089052"/>
          </a:xfrm>
        </p:spPr>
        <p:txBody>
          <a:bodyPr/>
          <a:lstStyle/>
          <a:p>
            <a:r>
              <a:rPr lang="en-US" dirty="0"/>
              <a:t>Ivan Brugere</a:t>
            </a:r>
          </a:p>
          <a:p>
            <a:r>
              <a:rPr lang="en-US" sz="3200" dirty="0"/>
              <a:t>University of Illinois at Chicago</a:t>
            </a:r>
          </a:p>
          <a:p>
            <a:r>
              <a:rPr lang="en-US" sz="2000" dirty="0"/>
              <a:t>05/05/2020</a:t>
            </a:r>
          </a:p>
        </p:txBody>
      </p:sp>
      <p:sp>
        <p:nvSpPr>
          <p:cNvPr id="3" name="Title 2">
            <a:extLst>
              <a:ext uri="{FF2B5EF4-FFF2-40B4-BE49-F238E27FC236}">
                <a16:creationId xmlns:a16="http://schemas.microsoft.com/office/drawing/2014/main" id="{F24F69A8-E05A-2742-A094-E319177D2DA2}"/>
              </a:ext>
            </a:extLst>
          </p:cNvPr>
          <p:cNvSpPr>
            <a:spLocks noGrp="1"/>
          </p:cNvSpPr>
          <p:nvPr>
            <p:ph type="title"/>
          </p:nvPr>
        </p:nvSpPr>
        <p:spPr>
          <a:xfrm>
            <a:off x="3075431" y="0"/>
            <a:ext cx="6966035" cy="6028006"/>
          </a:xfrm>
        </p:spPr>
        <p:txBody>
          <a:bodyPr>
            <a:normAutofit/>
          </a:bodyPr>
          <a:lstStyle/>
          <a:p>
            <a:r>
              <a:rPr lang="en-US" dirty="0"/>
              <a:t>Network Structure Inference: Methodology and Applications</a:t>
            </a:r>
            <a:br>
              <a:rPr lang="en-US" sz="2800" dirty="0"/>
            </a:br>
            <a:br>
              <a:rPr lang="en-US" sz="2800" dirty="0"/>
            </a:br>
            <a:r>
              <a:rPr lang="en-US" sz="2800" b="0" dirty="0"/>
              <a:t>Committee:</a:t>
            </a:r>
            <a:br>
              <a:rPr lang="en-US" sz="2800" b="0" dirty="0"/>
            </a:br>
            <a:r>
              <a:rPr lang="en-US" sz="2800" b="0" dirty="0"/>
              <a:t>Prof. Tanya Berger-Wolf</a:t>
            </a:r>
            <a:br>
              <a:rPr lang="en-US" sz="2800" b="0" dirty="0"/>
            </a:br>
            <a:r>
              <a:rPr lang="en-US" sz="2800" b="0" dirty="0"/>
              <a:t>Prof. Lise </a:t>
            </a:r>
            <a:r>
              <a:rPr lang="en-US" sz="2800" b="0" dirty="0" err="1"/>
              <a:t>Getoor</a:t>
            </a:r>
            <a:br>
              <a:rPr lang="en-US" sz="2800" b="0" dirty="0"/>
            </a:br>
            <a:r>
              <a:rPr lang="en-US" sz="2800" b="0" dirty="0"/>
              <a:t>Prof. Chris </a:t>
            </a:r>
            <a:r>
              <a:rPr lang="en-US" sz="2800" b="0" dirty="0" err="1"/>
              <a:t>Kanich</a:t>
            </a:r>
            <a:br>
              <a:rPr lang="en-US" sz="2800" b="0" dirty="0"/>
            </a:br>
            <a:r>
              <a:rPr lang="en-US" sz="2800" b="0" dirty="0"/>
              <a:t>Prof. Elena </a:t>
            </a:r>
            <a:r>
              <a:rPr lang="en-US" sz="2800" b="0" dirty="0" err="1"/>
              <a:t>Zheleva</a:t>
            </a:r>
            <a:br>
              <a:rPr lang="en-US" sz="2800" b="0" dirty="0"/>
            </a:br>
            <a:r>
              <a:rPr lang="en-US" sz="2800" b="0" dirty="0"/>
              <a:t>Prof. Brian </a:t>
            </a:r>
            <a:r>
              <a:rPr lang="en-US" sz="2800" b="0" dirty="0" err="1"/>
              <a:t>Ziebart</a:t>
            </a:r>
            <a:endParaRPr lang="en-US" b="0" dirty="0"/>
          </a:p>
        </p:txBody>
      </p:sp>
    </p:spTree>
    <p:extLst>
      <p:ext uri="{BB962C8B-B14F-4D97-AF65-F5344CB8AC3E}">
        <p14:creationId xmlns:p14="http://schemas.microsoft.com/office/powerpoint/2010/main" val="2976541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F3C9A-5EF2-454A-B593-3D36820DA364}"/>
              </a:ext>
            </a:extLst>
          </p:cNvPr>
          <p:cNvSpPr>
            <a:spLocks noGrp="1"/>
          </p:cNvSpPr>
          <p:nvPr>
            <p:ph type="sldNum" sz="quarter" idx="4"/>
          </p:nvPr>
        </p:nvSpPr>
        <p:spPr/>
        <p:txBody>
          <a:bodyPr/>
          <a:lstStyle/>
          <a:p>
            <a:fld id="{E1C7F28F-C94C-4042-84D8-4BC2F207C7AD}" type="slidenum">
              <a:rPr lang="en-US" smtClean="0"/>
              <a:t>10</a:t>
            </a:fld>
            <a:endParaRPr lang="en-US"/>
          </a:p>
        </p:txBody>
      </p:sp>
      <p:sp>
        <p:nvSpPr>
          <p:cNvPr id="3" name="Title 2">
            <a:extLst>
              <a:ext uri="{FF2B5EF4-FFF2-40B4-BE49-F238E27FC236}">
                <a16:creationId xmlns:a16="http://schemas.microsoft.com/office/drawing/2014/main" id="{6DD98A4F-C495-47F2-A71C-80BE69D766CF}"/>
              </a:ext>
            </a:extLst>
          </p:cNvPr>
          <p:cNvSpPr>
            <a:spLocks noGrp="1"/>
          </p:cNvSpPr>
          <p:nvPr>
            <p:ph type="title"/>
          </p:nvPr>
        </p:nvSpPr>
        <p:spPr/>
        <p:txBody>
          <a:bodyPr/>
          <a:lstStyle/>
          <a:p>
            <a:r>
              <a:rPr lang="en-US" dirty="0"/>
              <a:t>Take-Away: Task-focused selection</a:t>
            </a:r>
          </a:p>
        </p:txBody>
      </p:sp>
      <p:sp>
        <p:nvSpPr>
          <p:cNvPr id="4" name="Text Placeholder 3">
            <a:extLst>
              <a:ext uri="{FF2B5EF4-FFF2-40B4-BE49-F238E27FC236}">
                <a16:creationId xmlns:a16="http://schemas.microsoft.com/office/drawing/2014/main" id="{85D5245C-50F1-465E-BF1B-16E2303D8CCB}"/>
              </a:ext>
            </a:extLst>
          </p:cNvPr>
          <p:cNvSpPr>
            <a:spLocks noGrp="1"/>
          </p:cNvSpPr>
          <p:nvPr>
            <p:ph type="body" sz="quarter" idx="10"/>
          </p:nvPr>
        </p:nvSpPr>
        <p:spPr/>
        <p:txBody>
          <a:bodyPr/>
          <a:lstStyle/>
          <a:p>
            <a:r>
              <a:rPr lang="en-US"/>
              <a:t>Network model ranking is empirically consistent across different criteria.</a:t>
            </a:r>
          </a:p>
          <a:p>
            <a:r>
              <a:rPr lang="en-US"/>
              <a:t>Different networks perform better for different tasks.</a:t>
            </a:r>
          </a:p>
          <a:p>
            <a:r>
              <a:rPr lang="en-US"/>
              <a:t>Selecting on both tasks may yield a worse network for </a:t>
            </a:r>
            <a:r>
              <a:rPr lang="en-US" i="1"/>
              <a:t>both.</a:t>
            </a:r>
          </a:p>
          <a:p>
            <a:endParaRPr lang="en-US" i="1"/>
          </a:p>
        </p:txBody>
      </p:sp>
    </p:spTree>
    <p:extLst>
      <p:ext uri="{BB962C8B-B14F-4D97-AF65-F5344CB8AC3E}">
        <p14:creationId xmlns:p14="http://schemas.microsoft.com/office/powerpoint/2010/main" val="13136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11</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0929" y="1641514"/>
            <a:ext cx="3853871" cy="450738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0928" y="1641514"/>
            <a:ext cx="3853870" cy="450738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926" y="2029442"/>
            <a:ext cx="3853870" cy="4507378"/>
          </a:xfrm>
          <a:prstGeom prst="rect">
            <a:avLst/>
          </a:prstGeom>
        </p:spPr>
      </p:pic>
      <p:grpSp>
        <p:nvGrpSpPr>
          <p:cNvPr id="4" name="Group 3"/>
          <p:cNvGrpSpPr/>
          <p:nvPr/>
        </p:nvGrpSpPr>
        <p:grpSpPr>
          <a:xfrm>
            <a:off x="4786414" y="2590550"/>
            <a:ext cx="3766607" cy="2895850"/>
            <a:chOff x="4786414" y="2590550"/>
            <a:chExt cx="3766607" cy="2895850"/>
          </a:xfrm>
        </p:grpSpPr>
        <p:sp>
          <p:nvSpPr>
            <p:cNvPr id="16" name="TextBox 15"/>
            <p:cNvSpPr txBox="1"/>
            <p:nvPr/>
          </p:nvSpPr>
          <p:spPr>
            <a:xfrm>
              <a:off x="4786414" y="3387372"/>
              <a:ext cx="485573" cy="1015663"/>
            </a:xfrm>
            <a:prstGeom prst="rect">
              <a:avLst/>
            </a:prstGeom>
            <a:noFill/>
          </p:spPr>
          <p:txBody>
            <a:bodyPr wrap="square" rtlCol="0">
              <a:spAutoFit/>
            </a:bodyPr>
            <a:lstStyle/>
            <a:p>
              <a:r>
                <a:rPr lang="en-US" sz="6000" b="1">
                  <a:latin typeface="Linux Libertine" charset="0"/>
                  <a:ea typeface="Linux Libertine" charset="0"/>
                  <a:cs typeface="Linux Libertine" charset="0"/>
                </a:rPr>
                <a:t>+</a:t>
              </a:r>
            </a:p>
          </p:txBody>
        </p:sp>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4018" y="2590550"/>
              <a:ext cx="2689003" cy="2895850"/>
            </a:xfrm>
            <a:prstGeom prst="rect">
              <a:avLst/>
            </a:prstGeom>
          </p:spPr>
        </p:pic>
      </p:grpSp>
    </p:spTree>
    <p:extLst>
      <p:ext uri="{BB962C8B-B14F-4D97-AF65-F5344CB8AC3E}">
        <p14:creationId xmlns:p14="http://schemas.microsoft.com/office/powerpoint/2010/main" val="40066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12</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grpSp>
        <p:nvGrpSpPr>
          <p:cNvPr id="9" name="Group 8"/>
          <p:cNvGrpSpPr/>
          <p:nvPr/>
        </p:nvGrpSpPr>
        <p:grpSpPr>
          <a:xfrm>
            <a:off x="2376012" y="3000514"/>
            <a:ext cx="5306376" cy="707886"/>
            <a:chOff x="1484485" y="3000514"/>
            <a:chExt cx="5306376" cy="707886"/>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V="1">
              <a:off x="3403600" y="3006307"/>
              <a:ext cx="3050309" cy="702093"/>
            </a:xfrm>
            <a:prstGeom prst="rect">
              <a:avLst/>
            </a:prstGeom>
          </p:spPr>
        </p:pic>
        <p:sp>
          <p:nvSpPr>
            <p:cNvPr id="7" name="TextBox 6"/>
            <p:cNvSpPr txBox="1"/>
            <p:nvPr/>
          </p:nvSpPr>
          <p:spPr>
            <a:xfrm>
              <a:off x="1484485" y="3000514"/>
              <a:ext cx="1919115" cy="707886"/>
            </a:xfrm>
            <a:prstGeom prst="rect">
              <a:avLst/>
            </a:prstGeom>
            <a:noFill/>
          </p:spPr>
          <p:txBody>
            <a:bodyPr wrap="none" rtlCol="0">
              <a:spAutoFit/>
            </a:bodyPr>
            <a:lstStyle/>
            <a:p>
              <a:r>
                <a:rPr lang="en-US" sz="4000">
                  <a:latin typeface="Linux Libertine" charset="0"/>
                  <a:ea typeface="Linux Libertine" charset="0"/>
                  <a:cs typeface="Linux Libertine" charset="0"/>
                </a:rPr>
                <a:t>Correct(</a:t>
              </a:r>
            </a:p>
          </p:txBody>
        </p:sp>
        <p:sp>
          <p:nvSpPr>
            <p:cNvPr id="8" name="TextBox 7"/>
            <p:cNvSpPr txBox="1"/>
            <p:nvPr/>
          </p:nvSpPr>
          <p:spPr>
            <a:xfrm>
              <a:off x="6453909" y="3000514"/>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grpSp>
        <p:nvGrpSpPr>
          <p:cNvPr id="12" name="Group 11"/>
          <p:cNvGrpSpPr/>
          <p:nvPr/>
        </p:nvGrpSpPr>
        <p:grpSpPr>
          <a:xfrm>
            <a:off x="2487964" y="4193636"/>
            <a:ext cx="5082472" cy="1943100"/>
            <a:chOff x="1909280" y="4803934"/>
            <a:chExt cx="5082472" cy="1943100"/>
          </a:xfrm>
        </p:grpSpPr>
        <p:pic>
          <p:nvPicPr>
            <p:cNvPr id="5" name="Picture 4"/>
            <p:cNvPicPr>
              <a:picLocks noChangeAspect="1"/>
            </p:cNvPicPr>
            <p:nvPr/>
          </p:nvPicPr>
          <p:blipFill>
            <a:blip r:embed="rId4"/>
            <a:stretch>
              <a:fillRect/>
            </a:stretch>
          </p:blipFill>
          <p:spPr>
            <a:xfrm>
              <a:off x="3403600" y="4803934"/>
              <a:ext cx="3251200" cy="1943100"/>
            </a:xfrm>
            <a:prstGeom prst="rect">
              <a:avLst/>
            </a:prstGeom>
          </p:spPr>
        </p:pic>
        <p:sp>
          <p:nvSpPr>
            <p:cNvPr id="10" name="TextBox 9"/>
            <p:cNvSpPr txBox="1"/>
            <p:nvPr/>
          </p:nvSpPr>
          <p:spPr>
            <a:xfrm>
              <a:off x="1909280" y="5421541"/>
              <a:ext cx="1494320" cy="707886"/>
            </a:xfrm>
            <a:prstGeom prst="rect">
              <a:avLst/>
            </a:prstGeom>
            <a:noFill/>
          </p:spPr>
          <p:txBody>
            <a:bodyPr wrap="none" rtlCol="0">
              <a:spAutoFit/>
            </a:bodyPr>
            <a:lstStyle/>
            <a:p>
              <a:r>
                <a:rPr lang="en-US" sz="4000">
                  <a:latin typeface="Linux Libertine" charset="0"/>
                  <a:ea typeface="Linux Libertine" charset="0"/>
                  <a:cs typeface="Linux Libertine" charset="0"/>
                </a:rPr>
                <a:t>Bytes(</a:t>
              </a:r>
            </a:p>
          </p:txBody>
        </p:sp>
        <p:sp>
          <p:nvSpPr>
            <p:cNvPr id="11" name="TextBox 10"/>
            <p:cNvSpPr txBox="1"/>
            <p:nvPr/>
          </p:nvSpPr>
          <p:spPr>
            <a:xfrm>
              <a:off x="6654800" y="5421541"/>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cxnSp>
        <p:nvCxnSpPr>
          <p:cNvPr id="14" name="Straight Connector 13"/>
          <p:cNvCxnSpPr/>
          <p:nvPr/>
        </p:nvCxnSpPr>
        <p:spPr>
          <a:xfrm flipV="1">
            <a:off x="785553" y="3886200"/>
            <a:ext cx="8769927" cy="0"/>
          </a:xfrm>
          <a:prstGeom prst="line">
            <a:avLst/>
          </a:prstGeom>
          <a:ln w="666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5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A74346-CBC6-4325-A549-8AFA069B349D}"/>
              </a:ext>
            </a:extLst>
          </p:cNvPr>
          <p:cNvSpPr>
            <a:spLocks noGrp="1"/>
          </p:cNvSpPr>
          <p:nvPr>
            <p:ph type="sldNum" sz="quarter" idx="4"/>
          </p:nvPr>
        </p:nvSpPr>
        <p:spPr/>
        <p:txBody>
          <a:bodyPr/>
          <a:lstStyle/>
          <a:p>
            <a:fld id="{E1C7F28F-C94C-4042-84D8-4BC2F207C7AD}" type="slidenum">
              <a:rPr lang="en-US" smtClean="0"/>
              <a:t>13</a:t>
            </a:fld>
            <a:endParaRPr lang="en-US"/>
          </a:p>
        </p:txBody>
      </p:sp>
      <p:sp>
        <p:nvSpPr>
          <p:cNvPr id="3" name="Title 2">
            <a:extLst>
              <a:ext uri="{FF2B5EF4-FFF2-40B4-BE49-F238E27FC236}">
                <a16:creationId xmlns:a16="http://schemas.microsoft.com/office/drawing/2014/main" id="{DDD2BC93-40D7-43A5-B209-275CE1753573}"/>
              </a:ext>
            </a:extLst>
          </p:cNvPr>
          <p:cNvSpPr>
            <a:spLocks noGrp="1"/>
          </p:cNvSpPr>
          <p:nvPr>
            <p:ph type="title"/>
          </p:nvPr>
        </p:nvSpPr>
        <p:spPr/>
        <p:txBody>
          <a:bodyPr/>
          <a:lstStyle/>
          <a:p>
            <a:r>
              <a:rPr lang="en-US"/>
              <a:t>Take-away: Efficiency</a:t>
            </a:r>
          </a:p>
        </p:txBody>
      </p:sp>
      <p:sp>
        <p:nvSpPr>
          <p:cNvPr id="4" name="Text Placeholder 3">
            <a:extLst>
              <a:ext uri="{FF2B5EF4-FFF2-40B4-BE49-F238E27FC236}">
                <a16:creationId xmlns:a16="http://schemas.microsoft.com/office/drawing/2014/main" id="{B89A7482-7203-4D27-9855-C7828E72E7A1}"/>
              </a:ext>
            </a:extLst>
          </p:cNvPr>
          <p:cNvSpPr>
            <a:spLocks noGrp="1"/>
          </p:cNvSpPr>
          <p:nvPr>
            <p:ph type="body" sz="quarter" idx="10"/>
          </p:nvPr>
        </p:nvSpPr>
        <p:spPr/>
        <p:txBody>
          <a:bodyPr/>
          <a:lstStyle/>
          <a:p>
            <a:r>
              <a:rPr lang="en-US" dirty="0"/>
              <a:t>Selecting on efficiency recovers the most accurate network, also simpler alternatives.</a:t>
            </a:r>
          </a:p>
          <a:p>
            <a:r>
              <a:rPr lang="en-US" dirty="0"/>
              <a:t>Model significance testing shows well-performing models are rare in the search space</a:t>
            </a:r>
          </a:p>
          <a:p>
            <a:r>
              <a:rPr lang="en-US" dirty="0"/>
              <a:t>Re-wiring demonstrates networks are more robust to noise than simpler models</a:t>
            </a:r>
          </a:p>
        </p:txBody>
      </p:sp>
    </p:spTree>
    <p:extLst>
      <p:ext uri="{BB962C8B-B14F-4D97-AF65-F5344CB8AC3E}">
        <p14:creationId xmlns:p14="http://schemas.microsoft.com/office/powerpoint/2010/main" val="16774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F36197-7A52-0A40-88FD-0CD6B4304847}"/>
              </a:ext>
            </a:extLst>
          </p:cNvPr>
          <p:cNvSpPr>
            <a:spLocks noGrp="1"/>
          </p:cNvSpPr>
          <p:nvPr>
            <p:ph type="sldNum" sz="quarter" idx="4"/>
          </p:nvPr>
        </p:nvSpPr>
        <p:spPr/>
        <p:txBody>
          <a:bodyPr/>
          <a:lstStyle/>
          <a:p>
            <a:fld id="{E1C7F28F-C94C-4042-84D8-4BC2F207C7AD}" type="slidenum">
              <a:rPr lang="en-US" smtClean="0"/>
              <a:t>14</a:t>
            </a:fld>
            <a:endParaRPr lang="en-US"/>
          </a:p>
        </p:txBody>
      </p:sp>
      <p:sp>
        <p:nvSpPr>
          <p:cNvPr id="3" name="Title 2">
            <a:extLst>
              <a:ext uri="{FF2B5EF4-FFF2-40B4-BE49-F238E27FC236}">
                <a16:creationId xmlns:a16="http://schemas.microsoft.com/office/drawing/2014/main" id="{7A0AEF9F-6541-5A4D-8A6C-01DA906D89EF}"/>
              </a:ext>
            </a:extLst>
          </p:cNvPr>
          <p:cNvSpPr>
            <a:spLocks noGrp="1"/>
          </p:cNvSpPr>
          <p:nvPr>
            <p:ph type="title"/>
          </p:nvPr>
        </p:nvSpPr>
        <p:spPr/>
        <p:txBody>
          <a:bodyPr/>
          <a:lstStyle/>
          <a:p>
            <a:r>
              <a:rPr lang="en-US"/>
              <a:t>Privacy Shadow</a:t>
            </a:r>
          </a:p>
        </p:txBody>
      </p:sp>
      <p:sp>
        <p:nvSpPr>
          <p:cNvPr id="4" name="Text Placeholder 3">
            <a:extLst>
              <a:ext uri="{FF2B5EF4-FFF2-40B4-BE49-F238E27FC236}">
                <a16:creationId xmlns:a16="http://schemas.microsoft.com/office/drawing/2014/main" id="{A7B1D182-D85C-C940-9A73-B5B576502C67}"/>
              </a:ext>
            </a:extLst>
          </p:cNvPr>
          <p:cNvSpPr>
            <a:spLocks noGrp="1"/>
          </p:cNvSpPr>
          <p:nvPr>
            <p:ph type="body" sz="quarter" idx="10"/>
          </p:nvPr>
        </p:nvSpPr>
        <p:spPr/>
        <p:txBody>
          <a:bodyPr/>
          <a:lstStyle/>
          <a:p>
            <a:r>
              <a:rPr lang="en-US" dirty="0"/>
              <a:t>If we find a good network for behavior prediction, can it be used to violate user privacy over time?   </a:t>
            </a:r>
          </a:p>
          <a:p>
            <a:r>
              <a:rPr lang="en-US" dirty="0"/>
              <a:t>Idea: Measure how long a node’s prior network can be used to re-infer the node’s current individual behavior (attributes)</a:t>
            </a:r>
          </a:p>
          <a:p>
            <a:r>
              <a:rPr lang="en-US" dirty="0"/>
              <a:t>Evaluates the network as a model of node behavior over time, in </a:t>
            </a:r>
            <a:r>
              <a:rPr lang="en-US" i="1" dirty="0"/>
              <a:t>absence</a:t>
            </a:r>
            <a:r>
              <a:rPr lang="en-US" dirty="0"/>
              <a:t> of user data.</a:t>
            </a:r>
          </a:p>
          <a:p>
            <a:pPr marL="0" indent="0">
              <a:buNone/>
            </a:pPr>
            <a:endParaRPr lang="en-US" dirty="0"/>
          </a:p>
        </p:txBody>
      </p:sp>
    </p:spTree>
    <p:extLst>
      <p:ext uri="{BB962C8B-B14F-4D97-AF65-F5344CB8AC3E}">
        <p14:creationId xmlns:p14="http://schemas.microsoft.com/office/powerpoint/2010/main" val="151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5CA4C4-B1D4-4095-BF28-8368A08E0901}"/>
              </a:ext>
            </a:extLst>
          </p:cNvPr>
          <p:cNvSpPr>
            <a:spLocks noGrp="1"/>
          </p:cNvSpPr>
          <p:nvPr>
            <p:ph type="sldNum" sz="quarter" idx="4"/>
          </p:nvPr>
        </p:nvSpPr>
        <p:spPr/>
        <p:txBody>
          <a:bodyPr/>
          <a:lstStyle/>
          <a:p>
            <a:fld id="{E1C7F28F-C94C-4042-84D8-4BC2F207C7AD}" type="slidenum">
              <a:rPr lang="en-US" smtClean="0"/>
              <a:t>15</a:t>
            </a:fld>
            <a:endParaRPr lang="en-US"/>
          </a:p>
        </p:txBody>
      </p:sp>
      <p:sp>
        <p:nvSpPr>
          <p:cNvPr id="3" name="Title 2">
            <a:extLst>
              <a:ext uri="{FF2B5EF4-FFF2-40B4-BE49-F238E27FC236}">
                <a16:creationId xmlns:a16="http://schemas.microsoft.com/office/drawing/2014/main" id="{51A20E73-4214-4E4A-8F2F-AE34B0BA4D06}"/>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0A75B57-A0E1-4F19-A77A-369E2E05B175}"/>
                  </a:ext>
                </a:extLst>
              </p:cNvPr>
              <p:cNvSpPr>
                <a:spLocks noGrp="1"/>
              </p:cNvSpPr>
              <p:nvPr>
                <p:ph type="body" sz="quarter" idx="10"/>
              </p:nvPr>
            </p:nvSpPr>
            <p:spPr>
              <a:xfrm>
                <a:off x="304800" y="4026840"/>
                <a:ext cx="9448800" cy="3041028"/>
              </a:xfrm>
            </p:spPr>
            <p:txBody>
              <a:bodyPr/>
              <a:lstStyle/>
              <a:p>
                <a:r>
                  <a:rPr lang="en-US"/>
                  <a:t>Observe network and attributes until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endParaRPr lang="en-US"/>
              </a:p>
              <a:p>
                <a:r>
                  <a:rPr lang="en-US"/>
                  <a:t>Node </a:t>
                </a:r>
                <a:r>
                  <a:rPr lang="en-US" err="1"/>
                  <a:t>i</a:t>
                </a:r>
                <a:r>
                  <a:rPr lang="en-US"/>
                  <a:t> is removed at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r>
                  <a:rPr lang="en-US"/>
                  <a:t>, observe other nodes </a:t>
                </a:r>
              </a:p>
              <a:p>
                <a:r>
                  <a:rPr lang="en-US"/>
                  <a:t>Re-infer attributes of </a:t>
                </a:r>
                <a:r>
                  <a:rPr lang="en-US" err="1"/>
                  <a:t>i</a:t>
                </a:r>
                <a:r>
                  <a:rPr lang="en-US"/>
                  <a:t> at time </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m:rPr>
                        <m:sty m:val="p"/>
                      </m:rPr>
                      <a:rPr lang="en-US" b="0" i="0" smtClean="0">
                        <a:latin typeface="Cambria Math" panose="02040503050406030204" pitchFamily="18" charset="0"/>
                        <a:ea typeface="Linux Libertine" panose="02000503000000000000" pitchFamily="2" charset="0"/>
                        <a:cs typeface="Linux Libertine" panose="02000503000000000000" pitchFamily="2" charset="0"/>
                      </a:rPr>
                      <m:t>Δ</m:t>
                    </m:r>
                  </m:oMath>
                </a14:m>
                <a:r>
                  <a:rPr lang="en-US">
                    <a:latin typeface="Linux Libertine" panose="02000503000000000000" pitchFamily="2" charset="0"/>
                    <a:ea typeface="Linux Libertine" panose="02000503000000000000" pitchFamily="2" charset="0"/>
                    <a:cs typeface="Linux Libertine" panose="02000503000000000000" pitchFamily="2" charset="0"/>
                  </a:rPr>
                  <a:t> using model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ℳ</m:t>
                    </m:r>
                    <m:r>
                      <a:rPr lang="en-US" b="0" i="1" smtClean="0">
                        <a:latin typeface="Cambria Math" panose="02040503050406030204" pitchFamily="18" charset="0"/>
                        <a:ea typeface="Cambria Math" panose="02040503050406030204" pitchFamily="18" charset="0"/>
                        <a:cs typeface="Linux Libertine" panose="02000503000000000000" pitchFamily="2" charset="0"/>
                      </a:rPr>
                      <m:t>(.)</m:t>
                    </m:r>
                  </m:oMath>
                </a14:m>
                <a:r>
                  <a:rPr lang="en-US">
                    <a:latin typeface="Linux Libertine" panose="02000503000000000000" pitchFamily="2" charset="0"/>
                    <a:ea typeface="Linux Libertine" panose="02000503000000000000" pitchFamily="2" charset="0"/>
                    <a:cs typeface="Linux Libertine" panose="02000503000000000000" pitchFamily="2" charset="0"/>
                  </a:rPr>
                  <a:t>  </a:t>
                </a:r>
              </a:p>
            </p:txBody>
          </p:sp>
        </mc:Choice>
        <mc:Fallback>
          <p:sp>
            <p:nvSpPr>
              <p:cNvPr id="4" name="Text Placeholder 3">
                <a:extLst>
                  <a:ext uri="{FF2B5EF4-FFF2-40B4-BE49-F238E27FC236}">
                    <a16:creationId xmlns:a16="http://schemas.microsoft.com/office/drawing/2014/main" id="{E0A75B57-A0E1-4F19-A77A-369E2E05B175}"/>
                  </a:ext>
                </a:extLst>
              </p:cNvPr>
              <p:cNvSpPr>
                <a:spLocks noGrp="1" noRot="1" noChangeAspect="1" noMove="1" noResize="1" noEditPoints="1" noAdjustHandles="1" noChangeArrowheads="1" noChangeShapeType="1" noTextEdit="1"/>
              </p:cNvSpPr>
              <p:nvPr>
                <p:ph type="body" sz="quarter" idx="10"/>
              </p:nvPr>
            </p:nvSpPr>
            <p:spPr>
              <a:xfrm>
                <a:off x="304800" y="4026840"/>
                <a:ext cx="9448800" cy="3041028"/>
              </a:xfrm>
              <a:blipFill>
                <a:blip r:embed="rId2"/>
                <a:stretch>
                  <a:fillRect l="-1806" t="-3213" b="-82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5C9365F-E424-564A-89EF-CEDE539D59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900" y="728916"/>
            <a:ext cx="8610600" cy="3210108"/>
          </a:xfrm>
          <a:prstGeom prst="rect">
            <a:avLst/>
          </a:prstGeom>
        </p:spPr>
      </p:pic>
      <p:sp>
        <p:nvSpPr>
          <p:cNvPr id="5" name="Rectangle 4">
            <a:extLst>
              <a:ext uri="{FF2B5EF4-FFF2-40B4-BE49-F238E27FC236}">
                <a16:creationId xmlns:a16="http://schemas.microsoft.com/office/drawing/2014/main" id="{C599E961-6207-4866-BDB4-CA50ACD9F5AA}"/>
              </a:ext>
            </a:extLst>
          </p:cNvPr>
          <p:cNvSpPr/>
          <p:nvPr/>
        </p:nvSpPr>
        <p:spPr>
          <a:xfrm>
            <a:off x="1066800" y="1371600"/>
            <a:ext cx="2209800" cy="2655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590C59-BFE5-401A-A295-91785B8F1531}"/>
              </a:ext>
            </a:extLst>
          </p:cNvPr>
          <p:cNvSpPr/>
          <p:nvPr/>
        </p:nvSpPr>
        <p:spPr>
          <a:xfrm>
            <a:off x="4495800" y="2667000"/>
            <a:ext cx="457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A21303-D2AA-4AEF-A180-037CEAF4F447}"/>
              </a:ext>
            </a:extLst>
          </p:cNvPr>
          <p:cNvSpPr/>
          <p:nvPr/>
        </p:nvSpPr>
        <p:spPr>
          <a:xfrm>
            <a:off x="7208520" y="2819400"/>
            <a:ext cx="94488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13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16</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38203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17</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4636927"/>
          </a:xfrm>
          <a:prstGeom prst="rect">
            <a:avLst/>
          </a:prstGeom>
        </p:spPr>
      </p:pic>
      <p:pic>
        <p:nvPicPr>
          <p:cNvPr id="17" name="Picture 16">
            <a:extLst>
              <a:ext uri="{FF2B5EF4-FFF2-40B4-BE49-F238E27FC236}">
                <a16:creationId xmlns:a16="http://schemas.microsoft.com/office/drawing/2014/main" id="{08CB2951-4473-1E41-AF82-F5170E790CB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7" y="5222982"/>
            <a:ext cx="4142504" cy="198088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286189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18</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7"/>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66B47F3C-9BB4-DF4F-BE0B-35F46AA1F62A}"/>
              </a:ext>
            </a:extLst>
          </p:cNvPr>
          <p:cNvSpPr txBox="1"/>
          <p:nvPr/>
        </p:nvSpPr>
        <p:spPr>
          <a:xfrm>
            <a:off x="897874"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A28F2658-EC9D-084D-B511-12A76F7D601F}"/>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24483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19</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6"/>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40C7B75C-23AC-7944-8D75-C424D80D59DB}"/>
              </a:ext>
            </a:extLst>
          </p:cNvPr>
          <p:cNvSpPr txBox="1"/>
          <p:nvPr/>
        </p:nvSpPr>
        <p:spPr>
          <a:xfrm>
            <a:off x="1751683"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=1</a:t>
            </a:r>
          </a:p>
        </p:txBody>
      </p:sp>
      <p:pic>
        <p:nvPicPr>
          <p:cNvPr id="10" name="Picture 9">
            <a:extLst>
              <a:ext uri="{FF2B5EF4-FFF2-40B4-BE49-F238E27FC236}">
                <a16:creationId xmlns:a16="http://schemas.microsoft.com/office/drawing/2014/main" id="{F2D54AC3-6918-EA49-BE50-D0AAE44E04B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56943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95987-7F04-4CD3-A24A-A3217CA8CEF5}"/>
              </a:ext>
            </a:extLst>
          </p:cNvPr>
          <p:cNvSpPr>
            <a:spLocks noGrp="1"/>
          </p:cNvSpPr>
          <p:nvPr>
            <p:ph type="title"/>
          </p:nvPr>
        </p:nvSpPr>
        <p:spPr/>
        <p:txBody>
          <a:bodyPr/>
          <a:lstStyle/>
          <a:p>
            <a:r>
              <a:rPr lang="en-US"/>
              <a:t>Motivation</a:t>
            </a:r>
          </a:p>
        </p:txBody>
      </p:sp>
      <p:pic>
        <p:nvPicPr>
          <p:cNvPr id="12" name="Picture 11" descr="A close up of a logo&#10;&#10;Description automatically generated">
            <a:extLst>
              <a:ext uri="{FF2B5EF4-FFF2-40B4-BE49-F238E27FC236}">
                <a16:creationId xmlns:a16="http://schemas.microsoft.com/office/drawing/2014/main" id="{3FAC717B-3383-1945-9C93-35B34E383CB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2107" y="1050046"/>
            <a:ext cx="5091170" cy="2415042"/>
          </a:xfrm>
          <a:prstGeom prst="rect">
            <a:avLst/>
          </a:prstGeom>
        </p:spPr>
      </p:pic>
      <p:pic>
        <p:nvPicPr>
          <p:cNvPr id="13" name="Picture 12">
            <a:extLst>
              <a:ext uri="{FF2B5EF4-FFF2-40B4-BE49-F238E27FC236}">
                <a16:creationId xmlns:a16="http://schemas.microsoft.com/office/drawing/2014/main" id="{941C7D69-AD28-CD41-BA11-9AFAB4FF6B8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92108" y="1050046"/>
            <a:ext cx="5091169" cy="2415042"/>
          </a:xfrm>
          <a:prstGeom prst="rect">
            <a:avLst/>
          </a:prstGeom>
        </p:spPr>
      </p:pic>
      <p:sp>
        <p:nvSpPr>
          <p:cNvPr id="2" name="Slide Number Placeholder 1">
            <a:extLst>
              <a:ext uri="{FF2B5EF4-FFF2-40B4-BE49-F238E27FC236}">
                <a16:creationId xmlns:a16="http://schemas.microsoft.com/office/drawing/2014/main" id="{A1001083-580A-485B-8CFE-28ADBD9EA8DF}"/>
              </a:ext>
            </a:extLst>
          </p:cNvPr>
          <p:cNvSpPr>
            <a:spLocks noGrp="1"/>
          </p:cNvSpPr>
          <p:nvPr>
            <p:ph type="sldNum" sz="quarter" idx="4"/>
          </p:nvPr>
        </p:nvSpPr>
        <p:spPr/>
        <p:txBody>
          <a:bodyPr/>
          <a:lstStyle/>
          <a:p>
            <a:fld id="{E1C7F28F-C94C-4042-84D8-4BC2F207C7AD}" type="slidenum">
              <a:rPr lang="en-US" smtClean="0"/>
              <a:t>2</a:t>
            </a:fld>
            <a:endParaRPr lang="en-US"/>
          </a:p>
        </p:txBody>
      </p:sp>
      <p:sp>
        <p:nvSpPr>
          <p:cNvPr id="14" name="TextBox 13">
            <a:extLst>
              <a:ext uri="{FF2B5EF4-FFF2-40B4-BE49-F238E27FC236}">
                <a16:creationId xmlns:a16="http://schemas.microsoft.com/office/drawing/2014/main" id="{1B267528-DDC2-4645-94ED-172A3E512652}"/>
              </a:ext>
            </a:extLst>
          </p:cNvPr>
          <p:cNvSpPr txBox="1"/>
          <p:nvPr/>
        </p:nvSpPr>
        <p:spPr>
          <a:xfrm>
            <a:off x="5929965" y="1178804"/>
            <a:ext cx="3514104" cy="369332"/>
          </a:xfrm>
          <a:prstGeom prst="rect">
            <a:avLst/>
          </a:prstGeom>
          <a:noFill/>
        </p:spPr>
        <p:txBody>
          <a:bodyPr wrap="none" rtlCol="0">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(Traditional) Observational Science</a:t>
            </a:r>
          </a:p>
        </p:txBody>
      </p:sp>
      <p:sp>
        <p:nvSpPr>
          <p:cNvPr id="15" name="TextBox 14">
            <a:extLst>
              <a:ext uri="{FF2B5EF4-FFF2-40B4-BE49-F238E27FC236}">
                <a16:creationId xmlns:a16="http://schemas.microsoft.com/office/drawing/2014/main" id="{4F125432-3423-B848-8732-8B67D5B0D89D}"/>
              </a:ext>
            </a:extLst>
          </p:cNvPr>
          <p:cNvSpPr txBox="1"/>
          <p:nvPr/>
        </p:nvSpPr>
        <p:spPr>
          <a:xfrm>
            <a:off x="5929965" y="2438399"/>
            <a:ext cx="1391728"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Data Science</a:t>
            </a:r>
          </a:p>
        </p:txBody>
      </p:sp>
      <p:sp>
        <p:nvSpPr>
          <p:cNvPr id="16" name="Rectangle 15">
            <a:extLst>
              <a:ext uri="{FF2B5EF4-FFF2-40B4-BE49-F238E27FC236}">
                <a16:creationId xmlns:a16="http://schemas.microsoft.com/office/drawing/2014/main" id="{51818FFE-AB20-6D4B-825E-2D101C417579}"/>
              </a:ext>
            </a:extLst>
          </p:cNvPr>
          <p:cNvSpPr/>
          <p:nvPr/>
        </p:nvSpPr>
        <p:spPr>
          <a:xfrm>
            <a:off x="372163" y="3647354"/>
            <a:ext cx="9314073" cy="3108543"/>
          </a:xfrm>
          <a:prstGeom prst="rect">
            <a:avLst/>
          </a:prstGeom>
        </p:spPr>
        <p:txBody>
          <a:bodyPr wrap="square">
            <a:spAutoFit/>
          </a:bodyPr>
          <a:lstStyle/>
          <a:p>
            <a:pPr marL="457200" indent="-457200">
              <a:buFont typeface="Arial" panose="020B0604020202020204" pitchFamily="34" charset="0"/>
              <a:buChar char="•"/>
            </a:pPr>
            <a:r>
              <a:rPr lang="en-US" sz="2800" dirty="0">
                <a:latin typeface="Linux Libertine" charset="0"/>
                <a:ea typeface="Linux Libertine" charset="0"/>
                <a:cs typeface="Linux Libertine" charset="0"/>
              </a:rPr>
              <a:t>Answer </a:t>
            </a:r>
            <a:r>
              <a:rPr lang="en-US" sz="2800" b="1" dirty="0">
                <a:latin typeface="Linux Libertine" charset="0"/>
                <a:ea typeface="Linux Libertine" charset="0"/>
                <a:cs typeface="Linux Libertine" charset="0"/>
              </a:rPr>
              <a:t>questions</a:t>
            </a:r>
            <a:r>
              <a:rPr lang="en-US" sz="2800" dirty="0">
                <a:latin typeface="Linux Libertine" charset="0"/>
                <a:ea typeface="Linux Libertine" charset="0"/>
                <a:cs typeface="Linux Libertine" charset="0"/>
              </a:rPr>
              <a:t> on </a:t>
            </a: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using a network representation</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a:t>
            </a:r>
            <a:r>
              <a:rPr lang="en-US" sz="2800" b="1" dirty="0">
                <a:latin typeface="Linux Libertine" charset="0"/>
                <a:ea typeface="Linux Libertine" charset="0"/>
                <a:cs typeface="Linux Libertine" charset="0"/>
              </a:rPr>
              <a:t>define</a:t>
            </a:r>
            <a:r>
              <a:rPr lang="en-US" sz="2800" i="1" dirty="0">
                <a:latin typeface="Linux Libertine" charset="0"/>
                <a:ea typeface="Linux Libertine" charset="0"/>
                <a:cs typeface="Linux Libertine" charset="0"/>
              </a:rPr>
              <a:t> </a:t>
            </a:r>
            <a:r>
              <a:rPr lang="en-US" sz="2800" dirty="0">
                <a:latin typeface="Linux Libertine" charset="0"/>
                <a:ea typeface="Linux Libertine" charset="0"/>
                <a:cs typeface="Linux Libertine" charset="0"/>
              </a:rPr>
              <a:t>or infer the network?</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evaluate the </a:t>
            </a: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of this choice? </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Many choices for translating data to a network to answer questions</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My thesis: these choices </a:t>
            </a:r>
            <a:r>
              <a:rPr lang="en-US" sz="2800" i="1" dirty="0">
                <a:latin typeface="Linux Libertine" charset="0"/>
                <a:ea typeface="Linux Libertine" charset="0"/>
                <a:cs typeface="Linux Libertine" charset="0"/>
              </a:rPr>
              <a:t>matter</a:t>
            </a:r>
            <a:endParaRPr lang="en-US" sz="2800" dirty="0">
              <a:latin typeface="Linux Libertine" charset="0"/>
              <a:ea typeface="Linux Libertine" charset="0"/>
              <a:cs typeface="Linux Libertine" charset="0"/>
            </a:endParaRPr>
          </a:p>
        </p:txBody>
      </p:sp>
      <p:sp>
        <p:nvSpPr>
          <p:cNvPr id="9" name="Rectangle 8">
            <a:extLst>
              <a:ext uri="{FF2B5EF4-FFF2-40B4-BE49-F238E27FC236}">
                <a16:creationId xmlns:a16="http://schemas.microsoft.com/office/drawing/2014/main" id="{090978E3-112B-4213-BE8E-6AC925839D00}"/>
              </a:ext>
            </a:extLst>
          </p:cNvPr>
          <p:cNvSpPr/>
          <p:nvPr/>
        </p:nvSpPr>
        <p:spPr>
          <a:xfrm>
            <a:off x="429065" y="1905939"/>
            <a:ext cx="2862776"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B8C25F-9B9E-4402-9BD7-2DF1F073AC68}"/>
              </a:ext>
            </a:extLst>
          </p:cNvPr>
          <p:cNvSpPr/>
          <p:nvPr/>
        </p:nvSpPr>
        <p:spPr>
          <a:xfrm>
            <a:off x="2097410" y="1906726"/>
            <a:ext cx="3121704"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1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animBg="1"/>
      <p:bldP spid="9" grpId="1" animBg="1"/>
      <p:bldP spid="10" grpId="0" animBg="1"/>
      <p:bldP spid="1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20</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7"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4570165"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=4</a:t>
            </a:r>
          </a:p>
        </p:txBody>
      </p:sp>
      <p:pic>
        <p:nvPicPr>
          <p:cNvPr id="8" name="Picture 7">
            <a:extLst>
              <a:ext uri="{FF2B5EF4-FFF2-40B4-BE49-F238E27FC236}">
                <a16:creationId xmlns:a16="http://schemas.microsoft.com/office/drawing/2014/main" id="{8E9F7B1E-35ED-764A-8DCA-30C374C484B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46041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21</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5"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1810439" y="5594533"/>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67773216-4BCD-A54B-A576-6B822E7263A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38271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22</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5" cy="4618751"/>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=3</a:t>
            </a:r>
          </a:p>
        </p:txBody>
      </p:sp>
      <p:pic>
        <p:nvPicPr>
          <p:cNvPr id="9" name="Picture 8">
            <a:extLst>
              <a:ext uri="{FF2B5EF4-FFF2-40B4-BE49-F238E27FC236}">
                <a16:creationId xmlns:a16="http://schemas.microsoft.com/office/drawing/2014/main" id="{2359125F-E994-B042-9A1C-02442F1BD9C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180268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23</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4" cy="4618750"/>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9" name="Picture 8">
            <a:extLst>
              <a:ext uri="{FF2B5EF4-FFF2-40B4-BE49-F238E27FC236}">
                <a16:creationId xmlns:a16="http://schemas.microsoft.com/office/drawing/2014/main" id="{421A2311-D749-4047-AA65-B5CCE6C42EA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57647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24</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13A9517-EB1B-4E4E-8961-46B3EF45D7EA}"/>
                  </a:ext>
                </a:extLst>
              </p:cNvPr>
              <p:cNvSpPr txBox="1"/>
              <p:nvPr/>
            </p:nvSpPr>
            <p:spPr>
              <a:xfrm>
                <a:off x="132202" y="1202490"/>
                <a:ext cx="9814686" cy="4955203"/>
              </a:xfrm>
              <a:prstGeom prst="rect">
                <a:avLst/>
              </a:prstGeom>
              <a:noFill/>
            </p:spPr>
            <p:txBody>
              <a:bodyPr wrap="square" rtlCol="0">
                <a:spAutoFit/>
              </a:bodyPr>
              <a:lstStyle/>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Column expectation: node i’s predictability at horizon Δ over arbitrary starting points</a:t>
                </a:r>
              </a:p>
              <a:p>
                <a:pPr marL="285750" indent="-285750">
                  <a:buFont typeface="Arial" panose="020B0604020202020204" pitchFamily="34" charset="0"/>
                  <a:buChar char="•"/>
                </a:pP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distribution of node expectations at Δ=0, over all nodes in V</a:t>
                </a:r>
              </a:p>
              <a:p>
                <a:pPr marL="285750" indent="-285750">
                  <a:buClr>
                    <a:schemeClr val="tx1"/>
                  </a:buClr>
                  <a:buFont typeface="Arial" panose="020B0604020202020204" pitchFamily="34" charset="0"/>
                  <a:buChar char="•"/>
                </a:pP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node’s rank at time Δ &gt; 0 </a:t>
                </a:r>
                <a:r>
                  <a:rPr lang="en-US" sz="2600" i="1" dirty="0">
                    <a:latin typeface="Linux Libertine" panose="02000503000000000000" pitchFamily="2" charset="0"/>
                    <a:ea typeface="Linux Libertine" panose="02000503000000000000" pitchFamily="2" charset="0"/>
                    <a:cs typeface="Linux Libertine" panose="02000503000000000000" pitchFamily="2" charset="0"/>
                  </a:rPr>
                  <a:t>within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a:t>
                </a: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p>
              <a:p>
                <a:pPr marL="285750" indent="-285750">
                  <a:buFont typeface="Arial" panose="020B0604020202020204" pitchFamily="34" charset="0"/>
                  <a:buChar char="•"/>
                </a:pPr>
                <a:r>
                  <a:rPr lang="en-US" sz="2600" dirty="0" err="1">
                    <a:latin typeface="Linux Libertine" panose="02000503000000000000" pitchFamily="2" charset="0"/>
                    <a:ea typeface="Linux Libertine" panose="02000503000000000000" pitchFamily="2" charset="0"/>
                    <a:cs typeface="Linux Libertine" panose="02000503000000000000" pitchFamily="2" charset="0"/>
                  </a:rPr>
                  <a:t>rankshadow</a:t>
                </a:r>
                <a:r>
                  <a:rPr lang="en-US" sz="2600" dirty="0">
                    <a:latin typeface="Linux Libertine" panose="02000503000000000000" pitchFamily="2" charset="0"/>
                    <a:ea typeface="Linux Libertine" panose="02000503000000000000" pitchFamily="2" charset="0"/>
                    <a:cs typeface="Linux Libertine" panose="02000503000000000000" pitchFamily="2" charset="0"/>
                  </a:rPr>
                  <a:t>(η): the minimum Δ where </a:t>
                </a: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a:t>
                </a:r>
                <a:r>
                  <a:rPr lang="en-US" sz="2600" dirty="0" err="1">
                    <a:latin typeface="Linux Libertine" panose="02000503000000000000" pitchFamily="2" charset="0"/>
                    <a:ea typeface="Linux Libertine" panose="02000503000000000000" pitchFamily="2" charset="0"/>
                    <a:cs typeface="Linux Libertine" panose="02000503000000000000" pitchFamily="2" charset="0"/>
                  </a:rPr>
                  <a:t>i</a:t>
                </a:r>
                <a:r>
                  <a:rPr lang="en-US" sz="2600" dirty="0">
                    <a:latin typeface="Linux Libertine" panose="02000503000000000000" pitchFamily="2" charset="0"/>
                    <a:ea typeface="Linux Libertine" panose="02000503000000000000" pitchFamily="2" charset="0"/>
                    <a:cs typeface="Linux Libertine" panose="02000503000000000000" pitchFamily="2" charset="0"/>
                  </a:rPr>
                  <a:t>) &lt; η for all larger horizons</a:t>
                </a:r>
              </a:p>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We set </a:t>
                </a:r>
                <a14:m>
                  <m:oMath xmlns:m="http://schemas.openxmlformats.org/officeDocument/2006/math">
                    <m:r>
                      <a:rPr lang="en-US" sz="2600"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sz="2600" dirty="0">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a:p>
                <a:pPr marL="285750" indent="-285750">
                  <a:buFont typeface="Arial" panose="020B0604020202020204" pitchFamily="34" charset="0"/>
                  <a:buChar char="•"/>
                </a:pPr>
                <a:endParaRPr lang="en-US" sz="2800" dirty="0">
                  <a:latin typeface="Linux Libertine" panose="02000503000000000000" pitchFamily="2" charset="0"/>
                  <a:ea typeface="Linux Libertine" panose="02000503000000000000" pitchFamily="2" charset="0"/>
                  <a:cs typeface="Linux Libertine" panose="02000503000000000000" pitchFamily="2" charset="0"/>
                </a:endParaRPr>
              </a:p>
              <a:p>
                <a:pPr marL="285750" indent="-285750">
                  <a:buFont typeface="Arial" panose="020B0604020202020204" pitchFamily="34" charset="0"/>
                  <a:buChar char="•"/>
                </a:pP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p:sp>
            <p:nvSpPr>
              <p:cNvPr id="4" name="TextBox 3">
                <a:extLst>
                  <a:ext uri="{FF2B5EF4-FFF2-40B4-BE49-F238E27FC236}">
                    <a16:creationId xmlns:a16="http://schemas.microsoft.com/office/drawing/2014/main" id="{213A9517-EB1B-4E4E-8961-46B3EF45D7EA}"/>
                  </a:ext>
                </a:extLst>
              </p:cNvPr>
              <p:cNvSpPr txBox="1">
                <a:spLocks noRot="1" noChangeAspect="1" noMove="1" noResize="1" noEditPoints="1" noAdjustHandles="1" noChangeArrowheads="1" noChangeShapeType="1" noTextEdit="1"/>
              </p:cNvSpPr>
              <p:nvPr/>
            </p:nvSpPr>
            <p:spPr>
              <a:xfrm>
                <a:off x="132202" y="1202490"/>
                <a:ext cx="9814686" cy="4955203"/>
              </a:xfrm>
              <a:prstGeom prst="rect">
                <a:avLst/>
              </a:prstGeom>
              <a:blipFill>
                <a:blip r:embed="rId2"/>
                <a:stretch>
                  <a:fillRect l="-994" t="-11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20821A4-E836-3243-8B81-38E4E54DB0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6738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25</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Lastfm</a:t>
            </a:r>
            <a:endParaRPr lang="en-US"/>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14:m>
                  <m:oMath xmlns:m="http://schemas.openxmlformats.org/officeDocument/2006/math">
                    <m:r>
                      <a:rPr lang="en-US" b="0" i="1" smtClean="0">
                        <a:latin typeface="Linux Libertine" panose="02000503000000000000" pitchFamily="2" charset="0"/>
                        <a:ea typeface="Linux Libertine" panose="02000503000000000000" pitchFamily="2" charset="0"/>
                        <a:cs typeface="Linux Libertine" panose="02000503000000000000" pitchFamily="2" charset="0"/>
                      </a:rPr>
                      <m:t>25</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dirty="0">
                    <a:latin typeface="Linux Libertine" panose="02000503000000000000" pitchFamily="2" charset="0"/>
                    <a:ea typeface="Linux Libertine" panose="02000503000000000000" pitchFamily="2" charset="0"/>
                    <a:cs typeface="Linux Libertine" panose="02000503000000000000" pitchFamily="2" charset="0"/>
                  </a:rPr>
                  <a:t> of nodes are never predictable</a:t>
                </a:r>
              </a:p>
              <a:p>
                <a:r>
                  <a:rPr lang="en-US" dirty="0">
                    <a:latin typeface="Linux Libertine" panose="02000503000000000000" pitchFamily="2" charset="0"/>
                    <a:ea typeface="Linux Libertine" panose="02000503000000000000" pitchFamily="2" charset="0"/>
                    <a:cs typeface="Linux Libertine" panose="02000503000000000000" pitchFamily="2" charset="0"/>
                  </a:rPr>
                  <a:t>45% of nodes are predictable for ≤ 1 step</a:t>
                </a:r>
              </a:p>
              <a:p>
                <a:r>
                  <a:rPr lang="en-US" dirty="0">
                    <a:latin typeface="Linux Libertine" panose="02000503000000000000" pitchFamily="2" charset="0"/>
                    <a:ea typeface="Linux Libertine" panose="02000503000000000000" pitchFamily="2" charset="0"/>
                    <a:cs typeface="Linux Libertine" panose="02000503000000000000" pitchFamily="2" charset="0"/>
                  </a:rPr>
                  <a:t>25% are indefinitely predictable</a:t>
                </a:r>
              </a:p>
            </p:txBody>
          </p:sp>
        </mc:Choice>
        <mc:Fallback>
          <p:sp>
            <p:nvSpPr>
              <p:cNvPr id="4" name="Text Placeholder 3">
                <a:extLst>
                  <a:ext uri="{FF2B5EF4-FFF2-40B4-BE49-F238E27FC236}">
                    <a16:creationId xmlns:a16="http://schemas.microsoft.com/office/drawing/2014/main" id="{73F422A7-08C8-3A42-AEB2-3A76D8499D13}"/>
                  </a:ext>
                </a:extLst>
              </p:cNvPr>
              <p:cNvSpPr>
                <a:spLocks noGrp="1" noRot="1" noChangeAspect="1" noMove="1" noResize="1" noEditPoints="1" noAdjustHandles="1" noChangeArrowheads="1" noChangeShapeType="1" noTextEdit="1"/>
              </p:cNvSpPr>
              <p:nvPr>
                <p:ph type="body" sz="quarter" idx="10"/>
              </p:nvPr>
            </p:nvSpPr>
            <p:spPr>
              <a:xfrm>
                <a:off x="304800" y="5029200"/>
                <a:ext cx="9448800" cy="2038668"/>
              </a:xfrm>
              <a:blipFill>
                <a:blip r:embed="rId2"/>
                <a:stretch>
                  <a:fillRect l="-1806" t="-4491" b="-7485"/>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7400" y="838200"/>
            <a:ext cx="4038600" cy="4038600"/>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838200"/>
            <a:ext cx="4038600" cy="4038600"/>
          </a:xfrm>
          <a:prstGeom prst="rect">
            <a:avLst/>
          </a:prstGeom>
        </p:spPr>
      </p:pic>
      <p:sp>
        <p:nvSpPr>
          <p:cNvPr id="5" name="Rectangle 4">
            <a:extLst>
              <a:ext uri="{FF2B5EF4-FFF2-40B4-BE49-F238E27FC236}">
                <a16:creationId xmlns:a16="http://schemas.microsoft.com/office/drawing/2014/main" id="{E0377A22-0CAF-4F00-B8EE-9816479B3713}"/>
              </a:ext>
            </a:extLst>
          </p:cNvPr>
          <p:cNvSpPr/>
          <p:nvPr/>
        </p:nvSpPr>
        <p:spPr>
          <a:xfrm>
            <a:off x="4064394" y="4934268"/>
            <a:ext cx="336921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E8CB92E-6FD4-474C-8FF1-2CC9475EB9BB}"/>
              </a:ext>
            </a:extLst>
          </p:cNvPr>
          <p:cNvCxnSpPr>
            <a:cxnSpLocks/>
            <a:stCxn id="5" idx="0"/>
          </p:cNvCxnSpPr>
          <p:nvPr/>
        </p:nvCxnSpPr>
        <p:spPr>
          <a:xfrm flipV="1">
            <a:off x="5748999" y="1851032"/>
            <a:ext cx="602564" cy="30832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EA68242-32E8-4D3E-A81B-4D2AA3BDCD04}"/>
              </a:ext>
            </a:extLst>
          </p:cNvPr>
          <p:cNvSpPr/>
          <p:nvPr/>
        </p:nvSpPr>
        <p:spPr>
          <a:xfrm>
            <a:off x="2215662" y="6305868"/>
            <a:ext cx="451280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B8EA864-A64E-46D1-9BF5-F4A385B03B12}"/>
              </a:ext>
            </a:extLst>
          </p:cNvPr>
          <p:cNvCxnSpPr>
            <a:cxnSpLocks/>
            <a:stCxn id="14" idx="0"/>
          </p:cNvCxnSpPr>
          <p:nvPr/>
        </p:nvCxnSpPr>
        <p:spPr>
          <a:xfrm flipV="1">
            <a:off x="4472063" y="2003432"/>
            <a:ext cx="4995494" cy="43024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58F7578-74F8-4BC1-AD1A-0EA6779220F0}"/>
              </a:ext>
            </a:extLst>
          </p:cNvPr>
          <p:cNvSpPr/>
          <p:nvPr/>
        </p:nvSpPr>
        <p:spPr>
          <a:xfrm>
            <a:off x="3930748" y="5696268"/>
            <a:ext cx="4451252"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1BA61D0-5943-43A8-9BEE-8842E5BF5815}"/>
              </a:ext>
            </a:extLst>
          </p:cNvPr>
          <p:cNvCxnSpPr>
            <a:cxnSpLocks/>
          </p:cNvCxnSpPr>
          <p:nvPr/>
        </p:nvCxnSpPr>
        <p:spPr>
          <a:xfrm flipH="1" flipV="1">
            <a:off x="6493413" y="3474720"/>
            <a:ext cx="1565033" cy="222154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6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26</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Aminer</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t>75% of nodes are indefinitely predictable</a:t>
            </a:r>
          </a:p>
          <a:p>
            <a:r>
              <a:rPr lang="en-US" dirty="0"/>
              <a:t>Strong network effect: attributes are very high-dimensional: 634K vs. &gt;1K</a:t>
            </a:r>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E7B27537-850A-4A83-8411-8C2F4DCF4B44}"/>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68A343D-08CF-42E3-94EA-8F9BCECD516B}"/>
              </a:ext>
            </a:extLst>
          </p:cNvPr>
          <p:cNvCxnSpPr>
            <a:cxnSpLocks/>
            <a:stCxn id="7" idx="0"/>
          </p:cNvCxnSpPr>
          <p:nvPr/>
        </p:nvCxnSpPr>
        <p:spPr>
          <a:xfrm flipV="1">
            <a:off x="6239021" y="2686930"/>
            <a:ext cx="3193367" cy="224733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4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27</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Movielens</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96% of nodes are predictable for ≤ 1 step</a:t>
            </a:r>
          </a:p>
          <a:p>
            <a:r>
              <a:rPr lang="en-US" dirty="0">
                <a:ea typeface="Cambria Math" panose="02040503050406030204" pitchFamily="18" charset="0"/>
              </a:rPr>
              <a:t>Not a (dynamic) network: neighbors aren’t predictive of future behavior</a:t>
            </a:r>
            <a:endParaRPr lang="en-US" dirty="0"/>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1C5F2C82-B1E0-48DA-B673-BE99C8FFC422}"/>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2397D55-6902-4B8C-AE7B-15669DAC2FD1}"/>
              </a:ext>
            </a:extLst>
          </p:cNvPr>
          <p:cNvCxnSpPr>
            <a:cxnSpLocks/>
          </p:cNvCxnSpPr>
          <p:nvPr/>
        </p:nvCxnSpPr>
        <p:spPr>
          <a:xfrm flipH="1" flipV="1">
            <a:off x="6555545" y="3284806"/>
            <a:ext cx="1779563" cy="165295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89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28</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Predicting Privacy Shadow</a:t>
            </a:r>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4155864"/>
            <a:ext cx="9448800" cy="2912004"/>
          </a:xfrm>
        </p:spPr>
        <p:txBody>
          <a:bodyPr/>
          <a:lstStyle/>
          <a:p>
            <a:r>
              <a:rPr lang="en-US"/>
              <a:t>Given a training set of performance trajectory and privacy shadow lengths, predict privacy shadow.</a:t>
            </a:r>
          </a:p>
          <a:p>
            <a:pPr lvl="1"/>
            <a:r>
              <a:rPr lang="en-US"/>
              <a:t>Using extrapolation from fit, and gradient boosting</a:t>
            </a:r>
          </a:p>
        </p:txBody>
      </p:sp>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02920" y="990600"/>
            <a:ext cx="2819400" cy="2819400"/>
          </a:xfrm>
          <a:prstGeom prst="rect">
            <a:avLst/>
          </a:prstGeom>
        </p:spPr>
      </p:pic>
      <p:pic>
        <p:nvPicPr>
          <p:cNvPr id="7" name="Picture 6">
            <a:extLst>
              <a:ext uri="{FF2B5EF4-FFF2-40B4-BE49-F238E27FC236}">
                <a16:creationId xmlns:a16="http://schemas.microsoft.com/office/drawing/2014/main" id="{12030A85-41BA-42D8-ADB2-CD7A01AAD93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619500" y="993913"/>
            <a:ext cx="2819400" cy="2819400"/>
          </a:xfrm>
          <a:prstGeom prst="rect">
            <a:avLst/>
          </a:prstGeom>
        </p:spPr>
      </p:pic>
      <p:pic>
        <p:nvPicPr>
          <p:cNvPr id="9" name="Picture 8">
            <a:extLst>
              <a:ext uri="{FF2B5EF4-FFF2-40B4-BE49-F238E27FC236}">
                <a16:creationId xmlns:a16="http://schemas.microsoft.com/office/drawing/2014/main" id="{D9309897-E369-4BF5-922C-E26D24D7174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6736080" y="990600"/>
            <a:ext cx="2819400" cy="2819400"/>
          </a:xfrm>
          <a:prstGeom prst="rect">
            <a:avLst/>
          </a:prstGeom>
        </p:spPr>
      </p:pic>
    </p:spTree>
    <p:extLst>
      <p:ext uri="{BB962C8B-B14F-4D97-AF65-F5344CB8AC3E}">
        <p14:creationId xmlns:p14="http://schemas.microsoft.com/office/powerpoint/2010/main" val="373953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8E8-3E94-4597-885E-44A9B4F56D6F}"/>
              </a:ext>
            </a:extLst>
          </p:cNvPr>
          <p:cNvSpPr>
            <a:spLocks noGrp="1"/>
          </p:cNvSpPr>
          <p:nvPr>
            <p:ph type="sldNum" sz="quarter" idx="4"/>
          </p:nvPr>
        </p:nvSpPr>
        <p:spPr/>
        <p:txBody>
          <a:bodyPr/>
          <a:lstStyle/>
          <a:p>
            <a:fld id="{E1C7F28F-C94C-4042-84D8-4BC2F207C7AD}" type="slidenum">
              <a:rPr lang="en-US" smtClean="0"/>
              <a:t>29</a:t>
            </a:fld>
            <a:endParaRPr lang="en-US"/>
          </a:p>
        </p:txBody>
      </p:sp>
      <p:sp>
        <p:nvSpPr>
          <p:cNvPr id="3" name="Title 2">
            <a:extLst>
              <a:ext uri="{FF2B5EF4-FFF2-40B4-BE49-F238E27FC236}">
                <a16:creationId xmlns:a16="http://schemas.microsoft.com/office/drawing/2014/main" id="{117B09B4-81FB-4BB2-8462-72462D6FA062}"/>
              </a:ext>
            </a:extLst>
          </p:cNvPr>
          <p:cNvSpPr>
            <a:spLocks noGrp="1"/>
          </p:cNvSpPr>
          <p:nvPr>
            <p:ph type="title"/>
          </p:nvPr>
        </p:nvSpPr>
        <p:spPr/>
        <p:txBody>
          <a:bodyPr anchor="t"/>
          <a:lstStyle/>
          <a:p>
            <a:r>
              <a:rPr lang="en-US">
                <a:latin typeface="Linux Libertine"/>
              </a:rPr>
              <a:t>Conclusions and Future Work</a:t>
            </a:r>
            <a:endParaRPr lang="en-US"/>
          </a:p>
        </p:txBody>
      </p:sp>
      <p:sp>
        <p:nvSpPr>
          <p:cNvPr id="4" name="Text Placeholder 3">
            <a:extLst>
              <a:ext uri="{FF2B5EF4-FFF2-40B4-BE49-F238E27FC236}">
                <a16:creationId xmlns:a16="http://schemas.microsoft.com/office/drawing/2014/main" id="{1469312C-06A1-4207-A121-3036CDEFFC33}"/>
              </a:ext>
            </a:extLst>
          </p:cNvPr>
          <p:cNvSpPr>
            <a:spLocks noGrp="1"/>
          </p:cNvSpPr>
          <p:nvPr>
            <p:ph type="body" sz="quarter" idx="10"/>
          </p:nvPr>
        </p:nvSpPr>
        <p:spPr/>
        <p:txBody>
          <a:bodyPr/>
          <a:lstStyle/>
          <a:p>
            <a:r>
              <a:rPr lang="en-US" dirty="0"/>
              <a:t>Networks are routinely inferred and </a:t>
            </a:r>
            <a:r>
              <a:rPr lang="en-US" i="1" dirty="0"/>
              <a:t>published</a:t>
            </a:r>
            <a:r>
              <a:rPr lang="en-US" dirty="0"/>
              <a:t> with little consideration of sensitivity to tasks, time, etc.</a:t>
            </a:r>
          </a:p>
          <a:p>
            <a:r>
              <a:rPr lang="en-US" dirty="0"/>
              <a:t>We should not think of “the” abstract (Enron, Karate Club etc.) network without a question</a:t>
            </a:r>
          </a:p>
          <a:p>
            <a:r>
              <a:rPr lang="en-US" dirty="0"/>
              <a:t>Which results may have changed under different network definitions?</a:t>
            </a:r>
          </a:p>
          <a:p>
            <a:pPr lvl="1"/>
            <a:endParaRPr lang="en-US" dirty="0"/>
          </a:p>
        </p:txBody>
      </p:sp>
    </p:spTree>
    <p:extLst>
      <p:ext uri="{BB962C8B-B14F-4D97-AF65-F5344CB8AC3E}">
        <p14:creationId xmlns:p14="http://schemas.microsoft.com/office/powerpoint/2010/main" val="19705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a:t>
            </a:fld>
            <a:endParaRPr lang="en-US"/>
          </a:p>
        </p:txBody>
      </p:sp>
      <p:sp>
        <p:nvSpPr>
          <p:cNvPr id="3" name="Title 2"/>
          <p:cNvSpPr>
            <a:spLocks noGrp="1"/>
          </p:cNvSpPr>
          <p:nvPr>
            <p:ph type="title"/>
          </p:nvPr>
        </p:nvSpPr>
        <p:spPr/>
        <p:txBody>
          <a:bodyPr/>
          <a:lstStyle/>
          <a:p>
            <a:r>
              <a:rPr lang="en-US"/>
              <a:t>Motivation</a:t>
            </a:r>
          </a:p>
        </p:txBody>
      </p:sp>
      <p:pic>
        <p:nvPicPr>
          <p:cNvPr id="5" name="Content Placeholder 4" descr="fig1_top.pdf"/>
          <p:cNvPicPr>
            <a:picLocks noChangeAspect="1"/>
          </p:cNvPicPr>
          <p:nvPr/>
        </p:nvPicPr>
        <p:blipFill>
          <a:blip r:embed="rId3">
            <a:extLst>
              <a:ext uri="{28A0092B-C50C-407E-A947-70E740481C1C}">
                <a14:useLocalDpi xmlns:a14="http://schemas.microsoft.com/office/drawing/2010/main" val="0"/>
              </a:ext>
            </a:extLst>
          </a:blip>
          <a:srcRect t="-40019" b="-40019"/>
          <a:stretch>
            <a:fillRect/>
          </a:stretch>
        </p:blipFill>
        <p:spPr>
          <a:xfrm>
            <a:off x="366067" y="-228600"/>
            <a:ext cx="9326265" cy="5636345"/>
          </a:xfrm>
          <a:prstGeom prst="rect">
            <a:avLst/>
          </a:prstGeom>
        </p:spPr>
      </p:pic>
      <p:sp>
        <p:nvSpPr>
          <p:cNvPr id="9" name="Rectangle 8"/>
          <p:cNvSpPr/>
          <p:nvPr/>
        </p:nvSpPr>
        <p:spPr>
          <a:xfrm>
            <a:off x="372164" y="4295169"/>
            <a:ext cx="9314073" cy="3970318"/>
          </a:xfrm>
          <a:prstGeom prst="rect">
            <a:avLst/>
          </a:prstGeom>
        </p:spPr>
        <p:txBody>
          <a:bodyPr wrap="square">
            <a:spAutoFit/>
          </a:bodyPr>
          <a:lstStyle/>
          <a:p>
            <a:pPr marL="457200" indent="-457200">
              <a:buFont typeface="Arial" panose="020B0604020202020204" pitchFamily="34" charset="0"/>
              <a:buChar char="•"/>
            </a:pPr>
            <a:r>
              <a:rPr lang="en-US" sz="2800" b="1" dirty="0">
                <a:latin typeface="Linux Libertine" charset="0"/>
                <a:ea typeface="Linux Libertine" charset="0"/>
                <a:cs typeface="Linux Libertine" charset="0"/>
              </a:rPr>
              <a:t>Question</a:t>
            </a:r>
            <a:r>
              <a:rPr lang="en-US" sz="2800" dirty="0">
                <a:latin typeface="Linux Libertine" charset="0"/>
                <a:ea typeface="Linux Libertine" charset="0"/>
                <a:cs typeface="Linux Libertine" charset="0"/>
              </a:rPr>
              <a:t>: “Do social ties explain movement in baboons?”</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GPS trajectory of individual baboons + individual attributes, </a:t>
            </a:r>
            <a:r>
              <a:rPr lang="en-US" sz="2800" i="1" dirty="0">
                <a:latin typeface="Linux Libertine" charset="0"/>
                <a:ea typeface="Linux Libertine" charset="0"/>
                <a:cs typeface="Linux Libertine" charset="0"/>
              </a:rPr>
              <a:t>inferred</a:t>
            </a:r>
            <a:r>
              <a:rPr lang="en-US" sz="2800" dirty="0">
                <a:latin typeface="Linux Libertine" charset="0"/>
                <a:ea typeface="Linux Libertine" charset="0"/>
                <a:cs typeface="Linux Libertine" charset="0"/>
              </a:rPr>
              <a:t> interactions.</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Network definition</a:t>
            </a:r>
            <a:r>
              <a:rPr lang="en-US" sz="2800" dirty="0">
                <a:latin typeface="Linux Libertine" charset="0"/>
                <a:ea typeface="Linux Libertine" charset="0"/>
                <a:cs typeface="Linux Libertine" charset="0"/>
              </a:rPr>
              <a:t>: Many possible networks from (1) GPS, (2) age, (3) sex, (4) affiliates etc.</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Network which is most predictive of movement</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Impact</a:t>
            </a:r>
            <a:r>
              <a:rPr lang="en-US" sz="2800" dirty="0">
                <a:latin typeface="Linux Libertine" charset="0"/>
                <a:ea typeface="Linux Libertine" charset="0"/>
                <a:cs typeface="Linux Libertine" charset="0"/>
              </a:rPr>
              <a:t>: Hypothesis testing of different mechanisms of collective movement</a:t>
            </a:r>
          </a:p>
          <a:p>
            <a:endParaRPr lang="en-US" sz="2800" dirty="0">
              <a:latin typeface="Linux Libertine" charset="0"/>
              <a:ea typeface="Linux Libertine" charset="0"/>
              <a:cs typeface="Linux Libertine"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8242" y="2001322"/>
            <a:ext cx="8851895" cy="1839354"/>
          </a:xfrm>
          <a:prstGeom prst="rect">
            <a:avLst/>
          </a:prstGeom>
        </p:spPr>
      </p:pic>
      <p:pic>
        <p:nvPicPr>
          <p:cNvPr id="10" name="Picture 9">
            <a:extLst>
              <a:ext uri="{FF2B5EF4-FFF2-40B4-BE49-F238E27FC236}">
                <a16:creationId xmlns:a16="http://schemas.microsoft.com/office/drawing/2014/main" id="{73BD841C-5E27-4D48-93A5-8A8A2EE7A0E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28246" y="2001322"/>
            <a:ext cx="8851891" cy="1839354"/>
          </a:xfrm>
          <a:prstGeom prst="rect">
            <a:avLst/>
          </a:prstGeom>
        </p:spPr>
      </p:pic>
    </p:spTree>
    <p:extLst>
      <p:ext uri="{BB962C8B-B14F-4D97-AF65-F5344CB8AC3E}">
        <p14:creationId xmlns:p14="http://schemas.microsoft.com/office/powerpoint/2010/main" val="4904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D1EAF-EDB7-4110-B5DF-B777CB270579}"/>
              </a:ext>
            </a:extLst>
          </p:cNvPr>
          <p:cNvSpPr>
            <a:spLocks noGrp="1"/>
          </p:cNvSpPr>
          <p:nvPr>
            <p:ph type="sldNum" sz="quarter" idx="4"/>
          </p:nvPr>
        </p:nvSpPr>
        <p:spPr/>
        <p:txBody>
          <a:bodyPr/>
          <a:lstStyle/>
          <a:p>
            <a:fld id="{E1C7F28F-C94C-4042-84D8-4BC2F207C7AD}" type="slidenum">
              <a:rPr lang="en-US" smtClean="0"/>
              <a:t>30</a:t>
            </a:fld>
            <a:endParaRPr lang="en-US"/>
          </a:p>
        </p:txBody>
      </p:sp>
      <p:sp>
        <p:nvSpPr>
          <p:cNvPr id="3" name="Title 2">
            <a:extLst>
              <a:ext uri="{FF2B5EF4-FFF2-40B4-BE49-F238E27FC236}">
                <a16:creationId xmlns:a16="http://schemas.microsoft.com/office/drawing/2014/main" id="{952CA2EE-B484-47CD-9F35-8A63127E8A91}"/>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985FED2-35A8-48FA-8308-23B67A5A1E64}"/>
              </a:ext>
            </a:extLst>
          </p:cNvPr>
          <p:cNvSpPr>
            <a:spLocks noGrp="1"/>
          </p:cNvSpPr>
          <p:nvPr>
            <p:ph type="body" sz="quarter" idx="10"/>
          </p:nvPr>
        </p:nvSpPr>
        <p:spPr/>
        <p:txBody>
          <a:bodyPr>
            <a:normAutofit fontScale="92500" lnSpcReduction="20000"/>
          </a:bodyPr>
          <a:lstStyle/>
          <a:p>
            <a:r>
              <a:rPr lang="en-US" dirty="0"/>
              <a:t>Better models: my focus is on methodology. when are GNNs sensitive to network definition? (GNNs have high variance on a fixed network)</a:t>
            </a:r>
          </a:p>
          <a:p>
            <a:r>
              <a:rPr lang="en-US" dirty="0"/>
              <a:t>Multi-scale/efficient representation learning</a:t>
            </a:r>
          </a:p>
          <a:p>
            <a:pPr lvl="1"/>
            <a:r>
              <a:rPr lang="en-US" dirty="0"/>
              <a:t>Refining representations of greater cost (e.g. cluster-&gt; network)</a:t>
            </a:r>
          </a:p>
          <a:p>
            <a:pPr lvl="1"/>
            <a:r>
              <a:rPr lang="en-US" dirty="0"/>
              <a:t>Equitable models: hard nodes yield trivial sparse predictors. Can we allocate model resources more fairly? </a:t>
            </a:r>
          </a:p>
          <a:p>
            <a:r>
              <a:rPr lang="en-US" dirty="0"/>
              <a:t>Improving Privacy Shadow:</a:t>
            </a:r>
          </a:p>
          <a:p>
            <a:pPr lvl="1"/>
            <a:r>
              <a:rPr lang="en-US" dirty="0"/>
              <a:t>Better length prediction: probably representation learning</a:t>
            </a:r>
          </a:p>
          <a:p>
            <a:pPr lvl="1"/>
            <a:r>
              <a:rPr lang="en-US" dirty="0"/>
              <a:t>Competitive zero-information baselines improve estimation</a:t>
            </a:r>
          </a:p>
        </p:txBody>
      </p:sp>
    </p:spTree>
    <p:extLst>
      <p:ext uri="{BB962C8B-B14F-4D97-AF65-F5344CB8AC3E}">
        <p14:creationId xmlns:p14="http://schemas.microsoft.com/office/powerpoint/2010/main" val="18264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29A1-607A-2945-90A2-BF07F4BB849E}"/>
              </a:ext>
            </a:extLst>
          </p:cNvPr>
          <p:cNvSpPr>
            <a:spLocks noGrp="1"/>
          </p:cNvSpPr>
          <p:nvPr>
            <p:ph type="title"/>
          </p:nvPr>
        </p:nvSpPr>
        <p:spPr/>
        <p:txBody>
          <a:bodyPr/>
          <a:lstStyle/>
          <a:p>
            <a:r>
              <a:rPr lang="en-US" dirty="0"/>
              <a:t>Thank You, </a:t>
            </a:r>
            <a:br>
              <a:rPr lang="en-US" dirty="0"/>
            </a:br>
            <a:r>
              <a:rPr lang="en-US" dirty="0"/>
              <a:t>Questions?</a:t>
            </a:r>
          </a:p>
        </p:txBody>
      </p:sp>
    </p:spTree>
    <p:extLst>
      <p:ext uri="{BB962C8B-B14F-4D97-AF65-F5344CB8AC3E}">
        <p14:creationId xmlns:p14="http://schemas.microsoft.com/office/powerpoint/2010/main" val="428079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5B166-ED1F-1841-B0E6-7CE30EB0392E}"/>
              </a:ext>
            </a:extLst>
          </p:cNvPr>
          <p:cNvSpPr>
            <a:spLocks noGrp="1"/>
          </p:cNvSpPr>
          <p:nvPr>
            <p:ph type="sldNum" sz="quarter" idx="4"/>
          </p:nvPr>
        </p:nvSpPr>
        <p:spPr/>
        <p:txBody>
          <a:bodyPr/>
          <a:lstStyle/>
          <a:p>
            <a:fld id="{E1C7F28F-C94C-4042-84D8-4BC2F207C7AD}" type="slidenum">
              <a:rPr lang="en-US" smtClean="0"/>
              <a:t>32</a:t>
            </a:fld>
            <a:endParaRPr lang="en-US"/>
          </a:p>
        </p:txBody>
      </p:sp>
      <p:sp>
        <p:nvSpPr>
          <p:cNvPr id="3" name="Title 2">
            <a:extLst>
              <a:ext uri="{FF2B5EF4-FFF2-40B4-BE49-F238E27FC236}">
                <a16:creationId xmlns:a16="http://schemas.microsoft.com/office/drawing/2014/main" id="{C95AEE20-BC67-B244-9134-B8E9D2CF841B}"/>
              </a:ext>
            </a:extLst>
          </p:cNvPr>
          <p:cNvSpPr>
            <a:spLocks noGrp="1"/>
          </p:cNvSpPr>
          <p:nvPr>
            <p:ph type="title"/>
          </p:nvPr>
        </p:nvSpPr>
        <p:spPr/>
        <p:txBody>
          <a:bodyPr/>
          <a:lstStyle/>
          <a:p>
            <a:r>
              <a:rPr lang="en-US"/>
              <a:t>Questions as Graph Problems</a:t>
            </a:r>
          </a:p>
        </p:txBody>
      </p:sp>
      <p:sp>
        <p:nvSpPr>
          <p:cNvPr id="4" name="Text Placeholder 3">
            <a:extLst>
              <a:ext uri="{FF2B5EF4-FFF2-40B4-BE49-F238E27FC236}">
                <a16:creationId xmlns:a16="http://schemas.microsoft.com/office/drawing/2014/main" id="{A5EDF568-0C2F-F944-B45E-08F43084F1DB}"/>
              </a:ext>
            </a:extLst>
          </p:cNvPr>
          <p:cNvSpPr>
            <a:spLocks noGrp="1"/>
          </p:cNvSpPr>
          <p:nvPr>
            <p:ph type="body" sz="quarter" idx="10"/>
          </p:nvPr>
        </p:nvSpPr>
        <p:spPr>
          <a:xfrm>
            <a:off x="4876800" y="892812"/>
            <a:ext cx="4800600" cy="6229668"/>
          </a:xfrm>
        </p:spPr>
        <p:txBody>
          <a:bodyPr/>
          <a:lstStyle/>
          <a:p>
            <a:r>
              <a:rPr lang="en-US" sz="2800"/>
              <a:t>Label prediction/inference</a:t>
            </a:r>
            <a:br>
              <a:rPr lang="en-US" sz="2800"/>
            </a:br>
            <a:br>
              <a:rPr lang="en-US" sz="2800"/>
            </a:br>
            <a:br>
              <a:rPr lang="en-US" sz="2800"/>
            </a:br>
            <a:endParaRPr lang="en-US" sz="2800"/>
          </a:p>
          <a:p>
            <a:r>
              <a:rPr lang="en-US" sz="2800"/>
              <a:t>Link prediction</a:t>
            </a:r>
            <a:br>
              <a:rPr lang="en-US" sz="2800"/>
            </a:br>
            <a:br>
              <a:rPr lang="en-US" sz="2800"/>
            </a:br>
            <a:endParaRPr lang="en-US" sz="2800"/>
          </a:p>
          <a:p>
            <a:r>
              <a:rPr lang="en-US" sz="2800"/>
              <a:t>Node embedding</a:t>
            </a:r>
            <a:br>
              <a:rPr lang="en-US" sz="2800"/>
            </a:br>
            <a:endParaRPr lang="en-US" sz="2800"/>
          </a:p>
          <a:p>
            <a:r>
              <a:rPr lang="en-US" sz="2800"/>
              <a:t>Whole network embedding</a:t>
            </a:r>
          </a:p>
        </p:txBody>
      </p:sp>
      <p:sp>
        <p:nvSpPr>
          <p:cNvPr id="5" name="Text Placeholder 3">
            <a:extLst>
              <a:ext uri="{FF2B5EF4-FFF2-40B4-BE49-F238E27FC236}">
                <a16:creationId xmlns:a16="http://schemas.microsoft.com/office/drawing/2014/main" id="{8E7A8F12-1F38-4F41-AE90-9D4189FE2302}"/>
              </a:ext>
            </a:extLst>
          </p:cNvPr>
          <p:cNvSpPr txBox="1">
            <a:spLocks/>
          </p:cNvSpPr>
          <p:nvPr/>
        </p:nvSpPr>
        <p:spPr>
          <a:xfrm>
            <a:off x="228600" y="892812"/>
            <a:ext cx="4648200" cy="6229668"/>
          </a:xfrm>
          <a:prstGeom prst="rect">
            <a:avLst/>
          </a:prstGeom>
        </p:spPr>
        <p:txBody>
          <a:bodyPr/>
          <a:lstStyle>
            <a:lvl1pPr marL="382059" indent="-382059" algn="l" rtl="0" eaLnBrk="1" fontAlgn="base" hangingPunct="1">
              <a:spcBef>
                <a:spcPct val="20000"/>
              </a:spcBef>
              <a:spcAft>
                <a:spcPct val="0"/>
              </a:spcAft>
              <a:buClr>
                <a:srgbClr val="031E39"/>
              </a:buClr>
              <a:buChar char="•"/>
              <a:defRPr sz="3600">
                <a:solidFill>
                  <a:srgbClr val="031E39"/>
                </a:solidFill>
                <a:latin typeface="Linux Libertine" charset="0"/>
                <a:ea typeface="Linux Libertine" charset="0"/>
                <a:cs typeface="Linux Libertine" charset="0"/>
              </a:defRPr>
            </a:lvl1pPr>
            <a:lvl2pPr marL="827795" indent="-318383" algn="l" rtl="0" eaLnBrk="1" fontAlgn="base" hangingPunct="1">
              <a:spcBef>
                <a:spcPct val="20000"/>
              </a:spcBef>
              <a:spcAft>
                <a:spcPct val="0"/>
              </a:spcAft>
              <a:buClr>
                <a:srgbClr val="031E39"/>
              </a:buClr>
              <a:buChar char="•"/>
              <a:defRPr sz="3100">
                <a:solidFill>
                  <a:srgbClr val="031932"/>
                </a:solidFill>
                <a:latin typeface="Linux Libertine" charset="0"/>
                <a:ea typeface="Linux Libertine" charset="0"/>
                <a:cs typeface="Linux Libertine" charset="0"/>
              </a:defRPr>
            </a:lvl2pPr>
            <a:lvl3pPr marL="1273531" indent="-254706" algn="l" rtl="0" eaLnBrk="1" fontAlgn="base" hangingPunct="1">
              <a:spcBef>
                <a:spcPct val="20000"/>
              </a:spcBef>
              <a:spcAft>
                <a:spcPct val="0"/>
              </a:spcAft>
              <a:buClr>
                <a:srgbClr val="031E39"/>
              </a:buClr>
              <a:buChar char="•"/>
              <a:defRPr sz="2700">
                <a:solidFill>
                  <a:srgbClr val="031932"/>
                </a:solidFill>
                <a:latin typeface="Linux Libertine" charset="0"/>
                <a:ea typeface="Linux Libertine" charset="0"/>
                <a:cs typeface="Linux Libertine" charset="0"/>
              </a:defRPr>
            </a:lvl3pPr>
            <a:lvl4pPr marL="1782943"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4pPr>
            <a:lvl5pPr marL="2292355"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r>
              <a:rPr lang="en-US" sz="2800" kern="0"/>
              <a:t>Activity, location, gender, protein function, prediction/inference, </a:t>
            </a:r>
          </a:p>
          <a:p>
            <a:endParaRPr lang="en-US" sz="2800" kern="0"/>
          </a:p>
          <a:p>
            <a:r>
              <a:rPr lang="en-US" sz="2800" kern="0"/>
              <a:t>Friendship recommendation,  product recommendation</a:t>
            </a:r>
          </a:p>
          <a:p>
            <a:r>
              <a:rPr lang="en-US" sz="2800" kern="0"/>
              <a:t>Entity role/function comparison</a:t>
            </a:r>
          </a:p>
          <a:p>
            <a:r>
              <a:rPr lang="en-US" sz="2800" kern="0"/>
              <a:t>Complex data emergent property classification/comparison</a:t>
            </a:r>
          </a:p>
        </p:txBody>
      </p:sp>
    </p:spTree>
    <p:extLst>
      <p:ext uri="{BB962C8B-B14F-4D97-AF65-F5344CB8AC3E}">
        <p14:creationId xmlns:p14="http://schemas.microsoft.com/office/powerpoint/2010/main" val="3380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376-864C-6E4A-89E4-38C1C72B5CD9}"/>
              </a:ext>
            </a:extLst>
          </p:cNvPr>
          <p:cNvSpPr>
            <a:spLocks noGrp="1"/>
          </p:cNvSpPr>
          <p:nvPr>
            <p:ph type="sldNum" sz="quarter" idx="4"/>
          </p:nvPr>
        </p:nvSpPr>
        <p:spPr/>
        <p:txBody>
          <a:bodyPr/>
          <a:lstStyle/>
          <a:p>
            <a:fld id="{E1C7F28F-C94C-4042-84D8-4BC2F207C7AD}" type="slidenum">
              <a:rPr lang="en-US" smtClean="0"/>
              <a:t>33</a:t>
            </a:fld>
            <a:endParaRPr lang="en-US"/>
          </a:p>
        </p:txBody>
      </p:sp>
      <p:sp>
        <p:nvSpPr>
          <p:cNvPr id="3" name="Title 2">
            <a:extLst>
              <a:ext uri="{FF2B5EF4-FFF2-40B4-BE49-F238E27FC236}">
                <a16:creationId xmlns:a16="http://schemas.microsoft.com/office/drawing/2014/main" id="{09081190-320A-E245-A904-EA3969342218}"/>
              </a:ext>
            </a:extLst>
          </p:cNvPr>
          <p:cNvSpPr>
            <a:spLocks noGrp="1"/>
          </p:cNvSpPr>
          <p:nvPr>
            <p:ph type="title"/>
          </p:nvPr>
        </p:nvSpPr>
        <p:spPr/>
        <p:txBody>
          <a:bodyPr/>
          <a:lstStyle/>
          <a:p>
            <a:r>
              <a:rPr lang="en-US"/>
              <a:t>“Why?” : Problem Scope</a:t>
            </a:r>
          </a:p>
        </p:txBody>
      </p:sp>
      <p:sp>
        <p:nvSpPr>
          <p:cNvPr id="4" name="Text Placeholder 3">
            <a:extLst>
              <a:ext uri="{FF2B5EF4-FFF2-40B4-BE49-F238E27FC236}">
                <a16:creationId xmlns:a16="http://schemas.microsoft.com/office/drawing/2014/main" id="{2627EB1B-6873-4344-96AD-7D4004B8E331}"/>
              </a:ext>
            </a:extLst>
          </p:cNvPr>
          <p:cNvSpPr>
            <a:spLocks noGrp="1"/>
          </p:cNvSpPr>
          <p:nvPr>
            <p:ph type="body" sz="quarter" idx="10"/>
          </p:nvPr>
        </p:nvSpPr>
        <p:spPr>
          <a:xfrm>
            <a:off x="304800" y="838200"/>
            <a:ext cx="9448800" cy="6229668"/>
          </a:xfrm>
        </p:spPr>
        <p:txBody>
          <a:bodyPr/>
          <a:lstStyle/>
          <a:p>
            <a:r>
              <a:rPr lang="en-US" sz="2800"/>
              <a:t>Thresholding, rule-based</a:t>
            </a:r>
          </a:p>
          <a:p>
            <a:pPr lvl="1"/>
            <a:r>
              <a:rPr lang="en-US" sz="2800"/>
              <a:t> “An edge exists if more than…”</a:t>
            </a:r>
          </a:p>
          <a:p>
            <a:r>
              <a:rPr lang="en-US" sz="2800"/>
              <a:t>Temporal data</a:t>
            </a:r>
          </a:p>
          <a:p>
            <a:pPr lvl="1"/>
            <a:r>
              <a:rPr lang="en-US" sz="2800"/>
              <a:t>Sampling </a:t>
            </a:r>
            <a:r>
              <a:rPr lang="en-US" sz="2800" i="1"/>
              <a:t>rate</a:t>
            </a:r>
            <a:r>
              <a:rPr lang="en-US" sz="2800"/>
              <a:t> and historical window</a:t>
            </a:r>
          </a:p>
          <a:p>
            <a:r>
              <a:rPr lang="en-US" sz="2800"/>
              <a:t>Multi-relational, multi-modal data</a:t>
            </a:r>
          </a:p>
          <a:p>
            <a:pPr lvl="1"/>
            <a:r>
              <a:rPr lang="en-US" sz="2800"/>
              <a:t>User-product purchases/product co-view graphs</a:t>
            </a:r>
          </a:p>
          <a:p>
            <a:pPr lvl="1"/>
            <a:r>
              <a:rPr lang="en-US" sz="2800"/>
              <a:t>User message-graph/user friendship graph</a:t>
            </a:r>
          </a:p>
          <a:p>
            <a:r>
              <a:rPr lang="en-US" sz="2800"/>
              <a:t>Missing Nodes or Interactions: </a:t>
            </a:r>
          </a:p>
          <a:p>
            <a:pPr lvl="1"/>
            <a:r>
              <a:rPr lang="en-US" sz="2800"/>
              <a:t>Network completion problems</a:t>
            </a:r>
          </a:p>
          <a:p>
            <a:r>
              <a:rPr lang="en-US" sz="2800"/>
              <a:t>Appropriate ML on our graph</a:t>
            </a:r>
          </a:p>
          <a:p>
            <a:pPr lvl="1"/>
            <a:r>
              <a:rPr lang="en-US" sz="2800"/>
              <a:t>Is our ML robust to graph samples/all the above</a:t>
            </a:r>
          </a:p>
        </p:txBody>
      </p:sp>
      <p:grpSp>
        <p:nvGrpSpPr>
          <p:cNvPr id="5" name="Group 4">
            <a:extLst>
              <a:ext uri="{FF2B5EF4-FFF2-40B4-BE49-F238E27FC236}">
                <a16:creationId xmlns:a16="http://schemas.microsoft.com/office/drawing/2014/main" id="{E73EF003-0CE7-4F41-85C0-632E8BC32B5B}"/>
              </a:ext>
            </a:extLst>
          </p:cNvPr>
          <p:cNvGrpSpPr/>
          <p:nvPr/>
        </p:nvGrpSpPr>
        <p:grpSpPr>
          <a:xfrm>
            <a:off x="-294641" y="6641423"/>
            <a:ext cx="10647681" cy="731245"/>
            <a:chOff x="-294642" y="6077462"/>
            <a:chExt cx="10647681" cy="731245"/>
          </a:xfrm>
        </p:grpSpPr>
        <p:sp>
          <p:nvSpPr>
            <p:cNvPr id="6" name="Rectangle 5">
              <a:extLst>
                <a:ext uri="{FF2B5EF4-FFF2-40B4-BE49-F238E27FC236}">
                  <a16:creationId xmlns:a16="http://schemas.microsoft.com/office/drawing/2014/main" id="{6C0DF26A-5738-4A46-B23E-C2CE3A778116}"/>
                </a:ext>
              </a:extLst>
            </p:cNvPr>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TextBox 6">
              <a:extLst>
                <a:ext uri="{FF2B5EF4-FFF2-40B4-BE49-F238E27FC236}">
                  <a16:creationId xmlns:a16="http://schemas.microsoft.com/office/drawing/2014/main" id="{04B5D542-1FAB-E84D-8F6F-AF38F6D932DA}"/>
                </a:ext>
              </a:extLst>
            </p:cNvPr>
            <p:cNvSpPr txBox="1"/>
            <p:nvPr/>
          </p:nvSpPr>
          <p:spPr>
            <a:xfrm>
              <a:off x="526212" y="6150696"/>
              <a:ext cx="9005992" cy="584775"/>
            </a:xfrm>
            <a:prstGeom prst="rect">
              <a:avLst/>
            </a:prstGeom>
            <a:noFill/>
          </p:spPr>
          <p:txBody>
            <a:bodyPr wrap="none" rtlCol="0">
              <a:spAutoFit/>
            </a:bodyPr>
            <a:lstStyle/>
            <a:p>
              <a:pPr algn="ctr"/>
              <a:r>
                <a:rPr lang="en-US" sz="3200" b="1">
                  <a:solidFill>
                    <a:schemeClr val="bg1"/>
                  </a:solidFill>
                  <a:latin typeface="Linux Libertine" charset="0"/>
                  <a:ea typeface="Linux Libertine" charset="0"/>
                  <a:cs typeface="Linux Libertine" charset="0"/>
                </a:rPr>
                <a:t>Aim: end-to-end learning from underlying data</a:t>
              </a:r>
            </a:p>
          </p:txBody>
        </p:sp>
      </p:grpSp>
    </p:spTree>
    <p:extLst>
      <p:ext uri="{BB962C8B-B14F-4D97-AF65-F5344CB8AC3E}">
        <p14:creationId xmlns:p14="http://schemas.microsoft.com/office/powerpoint/2010/main" val="16389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46F46-FCBD-7A41-8155-BEDD47F59C4E}"/>
              </a:ext>
            </a:extLst>
          </p:cNvPr>
          <p:cNvSpPr>
            <a:spLocks noGrp="1"/>
          </p:cNvSpPr>
          <p:nvPr>
            <p:ph type="sldNum" sz="quarter" idx="4"/>
          </p:nvPr>
        </p:nvSpPr>
        <p:spPr/>
        <p:txBody>
          <a:bodyPr/>
          <a:lstStyle/>
          <a:p>
            <a:fld id="{E1C7F28F-C94C-4042-84D8-4BC2F207C7AD}" type="slidenum">
              <a:rPr lang="en-US" smtClean="0"/>
              <a:t>34</a:t>
            </a:fld>
            <a:endParaRPr lang="en-US"/>
          </a:p>
        </p:txBody>
      </p:sp>
      <p:sp>
        <p:nvSpPr>
          <p:cNvPr id="3" name="Title 2">
            <a:extLst>
              <a:ext uri="{FF2B5EF4-FFF2-40B4-BE49-F238E27FC236}">
                <a16:creationId xmlns:a16="http://schemas.microsoft.com/office/drawing/2014/main" id="{871237EA-C254-874C-84C0-08E50CB84167}"/>
              </a:ext>
            </a:extLst>
          </p:cNvPr>
          <p:cNvSpPr>
            <a:spLocks noGrp="1"/>
          </p:cNvSpPr>
          <p:nvPr>
            <p:ph type="title"/>
          </p:nvPr>
        </p:nvSpPr>
        <p:spPr/>
        <p:txBody>
          <a:bodyPr/>
          <a:lstStyle/>
          <a:p>
            <a:r>
              <a:rPr lang="en-US"/>
              <a:t>Full details</a:t>
            </a:r>
          </a:p>
        </p:txBody>
      </p:sp>
      <p:sp>
        <p:nvSpPr>
          <p:cNvPr id="5" name="Text Placeholder 4">
            <a:extLst>
              <a:ext uri="{FF2B5EF4-FFF2-40B4-BE49-F238E27FC236}">
                <a16:creationId xmlns:a16="http://schemas.microsoft.com/office/drawing/2014/main" id="{1B2ECC9F-6A66-6E49-B522-C16BF66CB75C}"/>
              </a:ext>
            </a:extLst>
          </p:cNvPr>
          <p:cNvSpPr txBox="1">
            <a:spLocks noGrp="1"/>
          </p:cNvSpPr>
          <p:nvPr>
            <p:ph type="body" sz="quarter" idx="10"/>
          </p:nvPr>
        </p:nvSpPr>
        <p:spPr>
          <a:xfrm>
            <a:off x="304800" y="37982"/>
            <a:ext cx="9448800" cy="5903154"/>
          </a:xfrm>
          <a:prstGeom prst="rect">
            <a:avLst/>
          </a:prstGeom>
          <a:noFill/>
        </p:spPr>
        <p:txBody>
          <a:bodyPr wrap="square" rtlCol="0" anchor="ctr">
            <a:spAutoFit/>
          </a:bodyPr>
          <a:lstStyle/>
          <a:p>
            <a:pPr marL="0" indent="0">
              <a:buNone/>
            </a:pPr>
            <a:endParaRPr lang="en-US" sz="3200" b="1"/>
          </a:p>
          <a:p>
            <a:pPr marL="0" indent="0">
              <a:buNone/>
            </a:pPr>
            <a:endParaRPr lang="en-US" sz="3200" b="1"/>
          </a:p>
          <a:p>
            <a:pPr marL="0" indent="0">
              <a:buNone/>
            </a:pPr>
            <a:r>
              <a:rPr lang="en-US" sz="3200" b="1"/>
              <a:t>I. Brugere, </a:t>
            </a:r>
            <a:r>
              <a:rPr lang="en-US" sz="3200"/>
              <a:t>B. Gallagher,</a:t>
            </a:r>
            <a:r>
              <a:rPr lang="en-US" sz="3200" b="1"/>
              <a:t> &amp;</a:t>
            </a:r>
            <a:r>
              <a:rPr lang="en-US" sz="3200"/>
              <a:t> T.Y. Berger-Wolf, (2018). Network Structure Inference, a Survey: Motivations, Methods, and Applications. </a:t>
            </a:r>
            <a:r>
              <a:rPr lang="en-US" sz="3200" i="1"/>
              <a:t>ACM Computing Surveys (CSUR)</a:t>
            </a:r>
            <a:r>
              <a:rPr lang="en-US" sz="3200"/>
              <a:t>, </a:t>
            </a:r>
            <a:r>
              <a:rPr lang="en-US" sz="3200" i="1"/>
              <a:t>51</a:t>
            </a:r>
            <a:r>
              <a:rPr lang="en-US" sz="3200"/>
              <a:t>(2), 24.</a:t>
            </a:r>
          </a:p>
          <a:p>
            <a:pPr marL="0" indent="0">
              <a:buNone/>
            </a:pPr>
            <a:endParaRPr lang="en-US" sz="3200">
              <a:latin typeface="Linux Libertine" charset="0"/>
              <a:ea typeface="Linux Libertine" charset="0"/>
              <a:cs typeface="Linux Libertine" charset="0"/>
            </a:endParaRPr>
          </a:p>
          <a:p>
            <a:pPr marL="0" indent="0">
              <a:buNone/>
            </a:pPr>
            <a:r>
              <a:rPr lang="en-US" sz="3200" b="1">
                <a:latin typeface="Linux Libertine" charset="0"/>
                <a:ea typeface="Linux Libertine" charset="0"/>
                <a:cs typeface="Linux Libertine" charset="0"/>
              </a:rPr>
              <a:t>I. Brugere</a:t>
            </a:r>
            <a:r>
              <a:rPr lang="en-US" sz="3200"/>
              <a:t>, B. </a:t>
            </a:r>
            <a:r>
              <a:rPr lang="en-US" sz="3200" err="1"/>
              <a:t>Perozzi</a:t>
            </a:r>
            <a:r>
              <a:rPr lang="en-US" sz="3200"/>
              <a:t>, P. Cui, W. Zhu, J. Pei, T.Y. Berger-Wolf, (2018) Modeling Data With Networks + Network Embedding: Problems, Methodologies and Frontiers. </a:t>
            </a:r>
            <a:r>
              <a:rPr lang="en-US" sz="3200" i="1"/>
              <a:t>ACM SIGKDD 2018 Tutorials</a:t>
            </a:r>
          </a:p>
        </p:txBody>
      </p:sp>
    </p:spTree>
    <p:extLst>
      <p:ext uri="{BB962C8B-B14F-4D97-AF65-F5344CB8AC3E}">
        <p14:creationId xmlns:p14="http://schemas.microsoft.com/office/powerpoint/2010/main" val="23853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68D13-795A-434E-B49A-A30ECA0F3A76}"/>
              </a:ext>
            </a:extLst>
          </p:cNvPr>
          <p:cNvSpPr>
            <a:spLocks noGrp="1"/>
          </p:cNvSpPr>
          <p:nvPr>
            <p:ph type="sldNum" sz="quarter" idx="4"/>
          </p:nvPr>
        </p:nvSpPr>
        <p:spPr/>
        <p:txBody>
          <a:bodyPr/>
          <a:lstStyle/>
          <a:p>
            <a:fld id="{E1C7F28F-C94C-4042-84D8-4BC2F207C7AD}" type="slidenum">
              <a:rPr lang="en-US" smtClean="0"/>
              <a:t>35</a:t>
            </a:fld>
            <a:endParaRPr lang="en-US"/>
          </a:p>
        </p:txBody>
      </p:sp>
      <p:sp>
        <p:nvSpPr>
          <p:cNvPr id="3" name="Title 2">
            <a:extLst>
              <a:ext uri="{FF2B5EF4-FFF2-40B4-BE49-F238E27FC236}">
                <a16:creationId xmlns:a16="http://schemas.microsoft.com/office/drawing/2014/main" id="{4BEAD5C3-C772-FB4D-B8F0-913FA5EBFE36}"/>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382049D-7ADB-8B4D-BA8A-BC1058919FAC}"/>
                  </a:ext>
                </a:extLst>
              </p:cNvPr>
              <p:cNvSpPr>
                <a:spLocks noGrp="1"/>
              </p:cNvSpPr>
              <p:nvPr>
                <p:ph type="body" sz="quarter" idx="10"/>
              </p:nvPr>
            </p:nvSpPr>
            <p:spPr/>
            <p:txBody>
              <a:bodyPr>
                <a:normAutofit/>
              </a:bodyPr>
              <a:lstStyle/>
              <a:p>
                <a:r>
                  <a:rPr lang="en-US"/>
                  <a:t>Given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endParaRPr lang="en-US" i="1">
                  <a:latin typeface="Cambria Math" panose="02040503050406030204" pitchFamily="18" charset="0"/>
                </a:endParaRPr>
              </a:p>
              <a:p>
                <a:pPr marL="509412" lvl="1"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ℳ</m:t>
                      </m:r>
                      <m:d>
                        <m:dPr>
                          <m:ctrlPr>
                            <a:rPr lang="en-US" sz="3600" i="1">
                              <a:latin typeface="Cambria Math" panose="02040503050406030204" pitchFamily="18" charset="0"/>
                            </a:rPr>
                          </m:ctrlPr>
                        </m:dPr>
                        <m:e>
                          <m:r>
                            <a:rPr lang="en-US" sz="3600" i="1">
                              <a:latin typeface="Cambria Math" panose="02040503050406030204" pitchFamily="18" charset="0"/>
                            </a:rPr>
                            <m:t>𝐷</m:t>
                          </m:r>
                          <m:r>
                            <a:rPr lang="en-US" sz="3600" b="0" i="1" smtClean="0">
                              <a:latin typeface="Cambria Math" panose="02040503050406030204" pitchFamily="18" charset="0"/>
                            </a:rPr>
                            <m:t>, </m:t>
                          </m:r>
                          <m:r>
                            <a:rPr lang="en-US" sz="3600" b="1" i="1" smtClean="0">
                              <a:latin typeface="Cambria Math" panose="02040503050406030204" pitchFamily="18" charset="0"/>
                            </a:rPr>
                            <m:t>𝜶</m:t>
                          </m:r>
                        </m:e>
                      </m:d>
                      <m:r>
                        <a:rPr lang="en-US" sz="3600" i="1">
                          <a:latin typeface="Cambria Math" panose="02040503050406030204" pitchFamily="18" charset="0"/>
                        </a:rPr>
                        <m:t>→</m:t>
                      </m:r>
                      <m:r>
                        <a:rPr lang="en-US" sz="3600" i="1">
                          <a:latin typeface="Cambria Math" panose="02040503050406030204" pitchFamily="18" charset="0"/>
                        </a:rPr>
                        <m:t>𝐺</m:t>
                      </m:r>
                      <m:r>
                        <a:rPr lang="en-US" sz="3600" b="0" i="1" smtClean="0">
                          <a:latin typeface="Cambria Math" panose="02040503050406030204" pitchFamily="18" charset="0"/>
                        </a:rPr>
                        <m:t> :</m:t>
                      </m:r>
                      <m:d>
                        <m:dPr>
                          <m:ctrlPr>
                            <a:rPr lang="en-US" sz="3600" i="1">
                              <a:latin typeface="Cambria Math" panose="02040503050406030204" pitchFamily="18" charset="0"/>
                            </a:rPr>
                          </m:ctrlPr>
                        </m:dPr>
                        <m:e>
                          <m:r>
                            <a:rPr lang="en-US" sz="3600" i="1">
                              <a:latin typeface="Cambria Math" panose="02040503050406030204" pitchFamily="18" charset="0"/>
                            </a:rPr>
                            <m:t>𝑉</m:t>
                          </m:r>
                          <m:r>
                            <a:rPr lang="en-US" sz="3600" i="1">
                              <a:latin typeface="Cambria Math" panose="02040503050406030204" pitchFamily="18" charset="0"/>
                            </a:rPr>
                            <m:t>, </m:t>
                          </m:r>
                          <m:r>
                            <a:rPr lang="en-US" sz="3600" i="1">
                              <a:latin typeface="Cambria Math" panose="02040503050406030204" pitchFamily="18" charset="0"/>
                            </a:rPr>
                            <m:t>𝐸</m:t>
                          </m:r>
                          <m:r>
                            <a:rPr lang="en-US" sz="3600" i="1">
                              <a:latin typeface="Cambria Math" panose="02040503050406030204" pitchFamily="18" charset="0"/>
                            </a:rPr>
                            <m:t>, </m:t>
                          </m:r>
                          <m:r>
                            <a:rPr lang="en-US" sz="3600" i="1">
                              <a:latin typeface="Cambria Math" panose="02040503050406030204" pitchFamily="18" charset="0"/>
                            </a:rPr>
                            <m:t>𝐴</m:t>
                          </m:r>
                        </m:e>
                      </m:d>
                    </m:oMath>
                  </m:oMathPara>
                </a14:m>
                <a:endParaRPr lang="en-US" sz="3600" i="1"/>
              </a:p>
              <a:p>
                <a:r>
                  <a:rPr lang="en-US"/>
                  <a:t>Nodes:</a:t>
                </a:r>
              </a:p>
              <a:p>
                <a:pPr lvl="1"/>
                <a:r>
                  <a:rPr lang="en-US"/>
                  <a:t>Explicit: Known node mapping,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users)</a:t>
                </a:r>
              </a:p>
              <a:p>
                <a:pPr lvl="1"/>
                <a:r>
                  <a:rPr lang="en-US"/>
                  <a:t>Inferred: Unknown node mapping,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a:t> pixels of an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a:t>)</a:t>
                </a:r>
              </a:p>
              <a:p>
                <a:r>
                  <a:rPr lang="en-US"/>
                  <a:t>Edges:</a:t>
                </a:r>
              </a:p>
              <a:p>
                <a:pPr lvl="1"/>
                <a:r>
                  <a:rPr lang="en-US"/>
                  <a:t>Explicit: Unambiguous w.r.t domain (</a:t>
                </a:r>
                <a:r>
                  <a:rPr lang="en-US" i="1"/>
                  <a:t>e.g.</a:t>
                </a:r>
                <a:r>
                  <a:rPr lang="en-US"/>
                  <a:t> follower)</a:t>
                </a:r>
              </a:p>
              <a:p>
                <a:pPr lvl="1"/>
                <a:r>
                  <a:rPr lang="en-US"/>
                  <a:t>Discrete: Unambiguous interactions (</a:t>
                </a:r>
                <a:r>
                  <a:rPr lang="en-US" i="1"/>
                  <a:t>e.g.</a:t>
                </a:r>
                <a:r>
                  <a:rPr lang="en-US"/>
                  <a:t> calls) </a:t>
                </a:r>
              </a:p>
              <a:p>
                <a:pPr lvl="1"/>
                <a:r>
                  <a:rPr lang="en-US"/>
                  <a:t>Inferred: Ambiguous interactions (</a:t>
                </a:r>
                <a:r>
                  <a:rPr lang="en-US" i="1"/>
                  <a:t>e.g.</a:t>
                </a:r>
                <a:r>
                  <a:rPr lang="en-US"/>
                  <a:t> co-locations)	</a:t>
                </a:r>
              </a:p>
            </p:txBody>
          </p:sp>
        </mc:Choice>
        <mc:Fallback>
          <p:sp>
            <p:nvSpPr>
              <p:cNvPr id="4" name="Text Placeholder 3">
                <a:extLst>
                  <a:ext uri="{FF2B5EF4-FFF2-40B4-BE49-F238E27FC236}">
                    <a16:creationId xmlns:a16="http://schemas.microsoft.com/office/drawing/2014/main" id="{3382049D-7ADB-8B4D-BA8A-BC1058919FA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393563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D10E7-DEC4-AA42-9EDA-BBBF02B8A18C}"/>
              </a:ext>
            </a:extLst>
          </p:cNvPr>
          <p:cNvSpPr>
            <a:spLocks noGrp="1"/>
          </p:cNvSpPr>
          <p:nvPr>
            <p:ph type="sldNum" sz="quarter" idx="4"/>
          </p:nvPr>
        </p:nvSpPr>
        <p:spPr/>
        <p:txBody>
          <a:bodyPr/>
          <a:lstStyle/>
          <a:p>
            <a:fld id="{E1C7F28F-C94C-4042-84D8-4BC2F207C7AD}" type="slidenum">
              <a:rPr lang="en-US" smtClean="0"/>
              <a:t>36</a:t>
            </a:fld>
            <a:endParaRPr lang="en-US"/>
          </a:p>
        </p:txBody>
      </p:sp>
      <p:sp>
        <p:nvSpPr>
          <p:cNvPr id="3" name="Title 2">
            <a:extLst>
              <a:ext uri="{FF2B5EF4-FFF2-40B4-BE49-F238E27FC236}">
                <a16:creationId xmlns:a16="http://schemas.microsoft.com/office/drawing/2014/main" id="{11731C52-E884-FD4F-9602-8EB447A9073A}"/>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A7EAD-2307-CD42-A9FA-52C0F75C9372}"/>
                  </a:ext>
                </a:extLst>
              </p:cNvPr>
              <p:cNvSpPr>
                <a:spLocks noGrp="1"/>
              </p:cNvSpPr>
              <p:nvPr>
                <p:ph type="body" sz="quarter" idx="10"/>
              </p:nvPr>
            </p:nvSpPr>
            <p:spPr/>
            <p:txBody>
              <a:bodyPr/>
              <a:lstStyle/>
              <a:p>
                <a:r>
                  <a:rPr lang="en-US"/>
                  <a:t>Edge definition (inferred): </a:t>
                </a:r>
              </a:p>
              <a:p>
                <a:pPr lvl="1"/>
                <a:r>
                  <a:rPr lang="en-US"/>
                  <a:t>Similarity: Rule-based, correlation, entropy, frequency, regression</a:t>
                </a:r>
              </a:p>
              <a:p>
                <a:pPr lvl="1"/>
                <a:r>
                  <a:rPr lang="en-US"/>
                  <a:t>Parametric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oMath>
                </a14:m>
                <a:r>
                  <a:rPr lang="en-US"/>
                  <a:t>). MLE over E</a:t>
                </a:r>
              </a:p>
              <a:p>
                <a:r>
                  <a:rPr lang="en-US"/>
                  <a:t>Evaluation:</a:t>
                </a:r>
              </a:p>
              <a:p>
                <a:pPr lvl="1"/>
                <a:r>
                  <a:rPr lang="en-US"/>
                  <a:t>Descriptive: node statistics, clusters and roles</a:t>
                </a:r>
              </a:p>
              <a:p>
                <a:pPr lvl="1"/>
                <a:r>
                  <a:rPr lang="en-US"/>
                  <a:t>Fit: (model)</a:t>
                </a:r>
              </a:p>
              <a:p>
                <a:pPr lvl="1"/>
                <a:r>
                  <a:rPr lang="en-US"/>
                  <a:t>Predictive: edge/attribute prediction</a:t>
                </a:r>
              </a:p>
              <a:p>
                <a:pPr marL="0" indent="0">
                  <a:buNone/>
                </a:pPr>
                <a:endParaRPr lang="en-US"/>
              </a:p>
              <a:p>
                <a:pPr lvl="1"/>
                <a:endParaRPr lang="en-US"/>
              </a:p>
            </p:txBody>
          </p:sp>
        </mc:Choice>
        <mc:Fallback>
          <p:sp>
            <p:nvSpPr>
              <p:cNvPr id="4" name="Text Placeholder 3">
                <a:extLst>
                  <a:ext uri="{FF2B5EF4-FFF2-40B4-BE49-F238E27FC236}">
                    <a16:creationId xmlns:a16="http://schemas.microsoft.com/office/drawing/2014/main" id="{9B7A7EAD-2307-CD42-A9FA-52C0F75C937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2292342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37</a:t>
            </a:fld>
            <a:endParaRPr lang="en-US"/>
          </a:p>
        </p:txBody>
      </p:sp>
      <p:sp>
        <p:nvSpPr>
          <p:cNvPr id="3" name="Title 2"/>
          <p:cNvSpPr>
            <a:spLocks noGrp="1"/>
          </p:cNvSpPr>
          <p:nvPr>
            <p:ph type="title"/>
          </p:nvPr>
        </p:nvSpPr>
        <p:spPr/>
        <p:txBody>
          <a:bodyPr/>
          <a:lstStyle/>
          <a:p>
            <a:r>
              <a:rPr lang="en-US"/>
              <a:t>Similarity Graph Models</a:t>
            </a:r>
          </a:p>
        </p:txBody>
      </p:sp>
      <p:sp>
        <p:nvSpPr>
          <p:cNvPr id="4" name="Text Placeholder 3"/>
          <p:cNvSpPr>
            <a:spLocks noGrp="1"/>
          </p:cNvSpPr>
          <p:nvPr>
            <p:ph type="body" sz="quarter" idx="10"/>
          </p:nvPr>
        </p:nvSpPr>
        <p:spPr/>
        <p:txBody>
          <a:bodyPr/>
          <a:lstStyle/>
          <a:p>
            <a:r>
              <a:rPr lang="en-US"/>
              <a:t>k-nearest neighbor (KNN)</a:t>
            </a:r>
          </a:p>
          <a:p>
            <a:endParaRPr lang="en-US"/>
          </a:p>
          <a:p>
            <a:endParaRPr lang="en-US"/>
          </a:p>
          <a:p>
            <a:endParaRPr lang="en-US"/>
          </a:p>
          <a:p>
            <a:endParaRPr lang="en-US"/>
          </a:p>
          <a:p>
            <a:r>
              <a:rPr lang="en-US"/>
              <a:t>Threshold (TH)</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1488" y="4865293"/>
            <a:ext cx="7015423" cy="231535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90592" y="1829459"/>
            <a:ext cx="7077214" cy="2222018"/>
          </a:xfrm>
          <a:prstGeom prst="rect">
            <a:avLst/>
          </a:prstGeom>
        </p:spPr>
      </p:pic>
      <p:sp>
        <p:nvSpPr>
          <p:cNvPr id="5" name="TextBox 4">
            <a:extLst>
              <a:ext uri="{FF2B5EF4-FFF2-40B4-BE49-F238E27FC236}">
                <a16:creationId xmlns:a16="http://schemas.microsoft.com/office/drawing/2014/main" id="{70F92177-CAE6-3545-BD07-E08776EF0A9B}"/>
              </a:ext>
            </a:extLst>
          </p:cNvPr>
          <p:cNvSpPr txBox="1"/>
          <p:nvPr/>
        </p:nvSpPr>
        <p:spPr>
          <a:xfrm>
            <a:off x="8283555" y="1252650"/>
            <a:ext cx="1774845" cy="646331"/>
          </a:xfrm>
          <a:prstGeom prst="rect">
            <a:avLst/>
          </a:prstGeom>
          <a:noFill/>
        </p:spPr>
        <p:txBody>
          <a:bodyPr wrap="none" rtlCol="0">
            <a:spAutoFit/>
          </a:bodyPr>
          <a:lstStyle/>
          <a:p>
            <a:r>
              <a:rPr lang="en-US" i="1">
                <a:latin typeface="Linux Libertine" panose="02000503000000000000" pitchFamily="2" charset="0"/>
                <a:ea typeface="Linux Libertine" panose="02000503000000000000" pitchFamily="2" charset="0"/>
                <a:cs typeface="Linux Libertine" panose="02000503000000000000" pitchFamily="2" charset="0"/>
              </a:rPr>
              <a:t>Similarity</a:t>
            </a:r>
            <a:r>
              <a:rPr lang="en-US">
                <a:latin typeface="Linux Libertine" panose="02000503000000000000" pitchFamily="2" charset="0"/>
                <a:ea typeface="Linux Libertine" panose="02000503000000000000" pitchFamily="2" charset="0"/>
                <a:cs typeface="Linux Libertine" panose="02000503000000000000" pitchFamily="2" charset="0"/>
              </a:rPr>
              <a:t> graph</a:t>
            </a:r>
          </a:p>
          <a:p>
            <a:r>
              <a:rPr lang="en-US">
                <a:latin typeface="Linux Libertine" panose="02000503000000000000" pitchFamily="2" charset="0"/>
                <a:ea typeface="Linux Libertine" panose="02000503000000000000" pitchFamily="2" charset="0"/>
                <a:cs typeface="Linux Libertine" panose="02000503000000000000" pitchFamily="2" charset="0"/>
              </a:rPr>
              <a:t>k=1</a:t>
            </a:r>
          </a:p>
        </p:txBody>
      </p:sp>
    </p:spTree>
    <p:extLst>
      <p:ext uri="{BB962C8B-B14F-4D97-AF65-F5344CB8AC3E}">
        <p14:creationId xmlns:p14="http://schemas.microsoft.com/office/powerpoint/2010/main" val="12970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38</a:t>
            </a:fld>
            <a:endParaRPr lang="en-US"/>
          </a:p>
        </p:txBody>
      </p:sp>
      <p:sp>
        <p:nvSpPr>
          <p:cNvPr id="3" name="Title 2"/>
          <p:cNvSpPr>
            <a:spLocks noGrp="1"/>
          </p:cNvSpPr>
          <p:nvPr>
            <p:ph type="title"/>
          </p:nvPr>
        </p:nvSpPr>
        <p:spPr/>
        <p:txBody>
          <a:bodyPr/>
          <a:lstStyle/>
          <a:p>
            <a:r>
              <a:rPr lang="en-US"/>
              <a:t>Datasets</a:t>
            </a:r>
          </a:p>
        </p:txBody>
      </p:sp>
      <p:sp>
        <p:nvSpPr>
          <p:cNvPr id="4" name="Text Placeholder 3"/>
          <p:cNvSpPr>
            <a:spLocks noGrp="1"/>
          </p:cNvSpPr>
          <p:nvPr>
            <p:ph type="body" sz="quarter" idx="10"/>
          </p:nvPr>
        </p:nvSpPr>
        <p:spPr/>
        <p:txBody>
          <a:bodyPr>
            <a:normAutofit/>
          </a:bodyPr>
          <a:lstStyle/>
          <a:p>
            <a:endParaRPr lang="en-US"/>
          </a:p>
          <a:p>
            <a:endParaRPr lang="en-US"/>
          </a:p>
          <a:p>
            <a:endParaRPr lang="en-US"/>
          </a:p>
          <a:p>
            <a:endParaRPr lang="en-US"/>
          </a:p>
          <a:p>
            <a:pPr marL="0" indent="0">
              <a:buNone/>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 y="1779155"/>
            <a:ext cx="10053781" cy="1795318"/>
          </a:xfrm>
          <a:prstGeom prst="rect">
            <a:avLst/>
          </a:prstGeom>
        </p:spPr>
      </p:pic>
    </p:spTree>
    <p:extLst>
      <p:ext uri="{BB962C8B-B14F-4D97-AF65-F5344CB8AC3E}">
        <p14:creationId xmlns:p14="http://schemas.microsoft.com/office/powerpoint/2010/main" val="90470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39</a:t>
            </a:fld>
            <a:endParaRPr lang="en-US"/>
          </a:p>
        </p:txBody>
      </p:sp>
      <p:sp>
        <p:nvSpPr>
          <p:cNvPr id="3" name="Title 2"/>
          <p:cNvSpPr>
            <a:spLocks noGrp="1"/>
          </p:cNvSpPr>
          <p:nvPr>
            <p:ph type="title"/>
          </p:nvPr>
        </p:nvSpPr>
        <p:spPr/>
        <p:txBody>
          <a:bodyPr/>
          <a:lstStyle/>
          <a:p>
            <a:r>
              <a:rPr lang="en-US"/>
              <a:t>Precision and Rank Consistency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061" y="909289"/>
            <a:ext cx="5762279" cy="5762279"/>
          </a:xfrm>
          <a:prstGeom prst="rect">
            <a:avLst/>
          </a:prstGeom>
        </p:spPr>
      </p:pic>
      <p:sp>
        <p:nvSpPr>
          <p:cNvPr id="13" name="TextBox 12"/>
          <p:cNvSpPr txBox="1"/>
          <p:nvPr/>
        </p:nvSpPr>
        <p:spPr>
          <a:xfrm>
            <a:off x="3093669"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Mean 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top-10 models</a:t>
            </a:r>
          </a:p>
        </p:txBody>
      </p:sp>
      <p:sp>
        <p:nvSpPr>
          <p:cNvPr id="17" name="TextBox 16"/>
          <p:cNvSpPr txBox="1"/>
          <p:nvPr/>
        </p:nvSpPr>
        <p:spPr>
          <a:xfrm>
            <a:off x="4554314" y="6652773"/>
            <a:ext cx="2697104"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models</a:t>
            </a:r>
            <a:endParaRPr lang="en-US" sz="2400" b="1">
              <a:ln>
                <a:solidFill>
                  <a:srgbClr val="C00000"/>
                </a:solidFill>
              </a:ln>
              <a:solidFill>
                <a:srgbClr val="C00000"/>
              </a:solidFill>
              <a:latin typeface="Linux Libertine" charset="0"/>
              <a:ea typeface="Linux Libertine" charset="0"/>
              <a:cs typeface="Linux Libertine" charset="0"/>
            </a:endParaRPr>
          </a:p>
          <a:p>
            <a:pPr algn="ctr"/>
            <a:r>
              <a:rPr lang="en-US" sz="2400" b="1">
                <a:ln>
                  <a:solidFill>
                    <a:srgbClr val="C00000"/>
                  </a:solidFill>
                </a:ln>
                <a:solidFill>
                  <a:srgbClr val="C00000"/>
                </a:solidFill>
                <a:latin typeface="Linux Libertine" charset="0"/>
                <a:ea typeface="Linux Libertine" charset="0"/>
                <a:cs typeface="Linux Libertine" charset="0"/>
              </a:rPr>
              <a:t>(Bold)</a:t>
            </a:r>
            <a:endParaRPr lang="en-US" sz="2400">
              <a:ln>
                <a:solidFill>
                  <a:srgbClr val="C00000"/>
                </a:solidFill>
              </a:ln>
              <a:solidFill>
                <a:srgbClr val="C00000"/>
              </a:solidFill>
              <a:latin typeface="Linux Libertine" charset="0"/>
              <a:ea typeface="Linux Libertine" charset="0"/>
              <a:cs typeface="Linux Libertine" charset="0"/>
            </a:endParaRPr>
          </a:p>
        </p:txBody>
      </p:sp>
      <p:sp>
        <p:nvSpPr>
          <p:cNvPr id="18" name="TextBox 17"/>
          <p:cNvSpPr txBox="1"/>
          <p:nvPr/>
        </p:nvSpPr>
        <p:spPr>
          <a:xfrm>
            <a:off x="5799134" y="6656821"/>
            <a:ext cx="259980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ranking</a:t>
            </a:r>
          </a:p>
          <a:p>
            <a:pPr algn="ctr"/>
            <a:r>
              <a:rPr lang="en-US" sz="2400" b="1">
                <a:ln>
                  <a:solidFill>
                    <a:srgbClr val="C00000"/>
                  </a:solidFill>
                </a:ln>
                <a:solidFill>
                  <a:srgbClr val="C00000"/>
                </a:solidFill>
                <a:latin typeface="Linux Libertine" charset="0"/>
                <a:ea typeface="Linux Libertine" charset="0"/>
                <a:cs typeface="Linux Libertine" charset="0"/>
              </a:rPr>
              <a:t>(Bold)</a:t>
            </a:r>
          </a:p>
        </p:txBody>
      </p:sp>
      <p:sp>
        <p:nvSpPr>
          <p:cNvPr id="25" name="Frame 24"/>
          <p:cNvSpPr/>
          <p:nvPr/>
        </p:nvSpPr>
        <p:spPr>
          <a:xfrm>
            <a:off x="3815606"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4660097"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3938160"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Selected model</a:t>
            </a:r>
          </a:p>
        </p:txBody>
      </p:sp>
      <p:sp>
        <p:nvSpPr>
          <p:cNvPr id="28" name="Frame 27"/>
          <p:cNvSpPr/>
          <p:nvPr/>
        </p:nvSpPr>
        <p:spPr>
          <a:xfrm>
            <a:off x="5557517"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p:cNvSpPr/>
          <p:nvPr/>
        </p:nvSpPr>
        <p:spPr>
          <a:xfrm>
            <a:off x="6733928"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ame 29"/>
          <p:cNvSpPr/>
          <p:nvPr/>
        </p:nvSpPr>
        <p:spPr>
          <a:xfrm>
            <a:off x="2148061" y="5078437"/>
            <a:ext cx="2512036" cy="743337"/>
          </a:xfrm>
          <a:prstGeom prst="frame">
            <a:avLst>
              <a:gd name="adj1" fmla="val 110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7850431" y="1908917"/>
            <a:ext cx="2240429" cy="1200329"/>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selected model consistent in each dataset</a:t>
            </a:r>
          </a:p>
        </p:txBody>
      </p:sp>
      <p:sp>
        <p:nvSpPr>
          <p:cNvPr id="32" name="TextBox 31"/>
          <p:cNvSpPr txBox="1"/>
          <p:nvPr/>
        </p:nvSpPr>
        <p:spPr>
          <a:xfrm>
            <a:off x="-73316" y="4860788"/>
            <a:ext cx="2070902" cy="1569660"/>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Worse than random:</a:t>
            </a:r>
          </a:p>
          <a:p>
            <a:pPr algn="ctr"/>
            <a:r>
              <a:rPr lang="en-US" sz="2400">
                <a:ln>
                  <a:solidFill>
                    <a:srgbClr val="C00000"/>
                  </a:solidFill>
                </a:ln>
                <a:solidFill>
                  <a:srgbClr val="C00000"/>
                </a:solidFill>
                <a:latin typeface="Linux Libertine" charset="0"/>
                <a:ea typeface="Linux Libertine" charset="0"/>
                <a:cs typeface="Linux Libertine" charset="0"/>
              </a:rPr>
              <a:t>Sparse ratings, coarse labels</a:t>
            </a:r>
          </a:p>
        </p:txBody>
      </p:sp>
      <p:sp>
        <p:nvSpPr>
          <p:cNvPr id="33" name="Frame 32"/>
          <p:cNvSpPr/>
          <p:nvPr/>
        </p:nvSpPr>
        <p:spPr>
          <a:xfrm>
            <a:off x="5456653" y="1267414"/>
            <a:ext cx="2210239" cy="3042161"/>
          </a:xfrm>
          <a:prstGeom prst="frame">
            <a:avLst>
              <a:gd name="adj1" fmla="val 18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3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7" grpId="0"/>
      <p:bldP spid="17" grpId="1"/>
      <p:bldP spid="18" grpId="0"/>
      <p:bldP spid="18" grpId="1"/>
      <p:bldP spid="25" grpId="0" animBg="1"/>
      <p:bldP spid="25" grpId="1" animBg="1"/>
      <p:bldP spid="26" grpId="0" animBg="1"/>
      <p:bldP spid="26" grpId="1" animBg="1"/>
      <p:bldP spid="27" grpId="0"/>
      <p:bldP spid="27" grpId="1"/>
      <p:bldP spid="28" grpId="0" animBg="1"/>
      <p:bldP spid="28" grpId="1" animBg="1"/>
      <p:bldP spid="29" grpId="0" animBg="1"/>
      <p:bldP spid="29" grpId="1" animBg="1"/>
      <p:bldP spid="30" grpId="0" animBg="1"/>
      <p:bldP spid="31" grpId="0"/>
      <p:bldP spid="31" grpId="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9A6111-2CCE-D744-A237-5DCAC837ADD6}"/>
              </a:ext>
            </a:extLst>
          </p:cNvPr>
          <p:cNvSpPr>
            <a:spLocks noGrp="1"/>
          </p:cNvSpPr>
          <p:nvPr>
            <p:ph type="sldNum" sz="quarter" idx="4"/>
          </p:nvPr>
        </p:nvSpPr>
        <p:spPr/>
        <p:txBody>
          <a:bodyPr/>
          <a:lstStyle/>
          <a:p>
            <a:fld id="{E1C7F28F-C94C-4042-84D8-4BC2F207C7AD}" type="slidenum">
              <a:rPr lang="en-US" smtClean="0"/>
              <a:t>4</a:t>
            </a:fld>
            <a:endParaRPr lang="en-US"/>
          </a:p>
        </p:txBody>
      </p:sp>
      <p:sp>
        <p:nvSpPr>
          <p:cNvPr id="3" name="Title 2">
            <a:extLst>
              <a:ext uri="{FF2B5EF4-FFF2-40B4-BE49-F238E27FC236}">
                <a16:creationId xmlns:a16="http://schemas.microsoft.com/office/drawing/2014/main" id="{C9ADB70D-2E9D-C540-A995-46372418CD11}"/>
              </a:ext>
            </a:extLst>
          </p:cNvPr>
          <p:cNvSpPr>
            <a:spLocks noGrp="1"/>
          </p:cNvSpPr>
          <p:nvPr>
            <p:ph type="title"/>
          </p:nvPr>
        </p:nvSpPr>
        <p:spPr/>
        <p:txBody>
          <a:bodyPr/>
          <a:lstStyle/>
          <a:p>
            <a:r>
              <a:rPr lang="en-US"/>
              <a:t>Motivation: Contact Tracing</a:t>
            </a:r>
          </a:p>
        </p:txBody>
      </p:sp>
      <p:sp>
        <p:nvSpPr>
          <p:cNvPr id="4" name="Text Placeholder 3">
            <a:extLst>
              <a:ext uri="{FF2B5EF4-FFF2-40B4-BE49-F238E27FC236}">
                <a16:creationId xmlns:a16="http://schemas.microsoft.com/office/drawing/2014/main" id="{B046CF9F-A8DA-A040-B93D-0A8C81541086}"/>
              </a:ext>
            </a:extLst>
          </p:cNvPr>
          <p:cNvSpPr>
            <a:spLocks noGrp="1"/>
          </p:cNvSpPr>
          <p:nvPr>
            <p:ph type="body" sz="quarter" idx="10"/>
          </p:nvPr>
        </p:nvSpPr>
        <p:spPr>
          <a:xfrm>
            <a:off x="304800" y="3886200"/>
            <a:ext cx="9448800" cy="3175612"/>
          </a:xfrm>
        </p:spPr>
        <p:txBody>
          <a:bodyPr>
            <a:normAutofit fontScale="70000" lnSpcReduction="20000"/>
          </a:bodyPr>
          <a:lstStyle/>
          <a:p>
            <a:r>
              <a:rPr lang="en-US" b="1" dirty="0">
                <a:solidFill>
                  <a:schemeClr val="tx1"/>
                </a:solidFill>
              </a:rPr>
              <a:t>Question</a:t>
            </a:r>
            <a:r>
              <a:rPr lang="en-US" dirty="0">
                <a:solidFill>
                  <a:schemeClr val="tx1"/>
                </a:solidFill>
              </a:rPr>
              <a:t>: “What was the infection path of a virus spreading in a population by physical contact?”</a:t>
            </a:r>
          </a:p>
          <a:p>
            <a:pPr lvl="1"/>
            <a:r>
              <a:rPr lang="en-US" dirty="0">
                <a:solidFill>
                  <a:schemeClr val="tx1"/>
                </a:solidFill>
              </a:rPr>
              <a:t>Why?: Early alerting for infected individuals.</a:t>
            </a:r>
          </a:p>
          <a:p>
            <a:r>
              <a:rPr lang="en-US" b="1" dirty="0">
                <a:solidFill>
                  <a:schemeClr val="tx1"/>
                </a:solidFill>
              </a:rPr>
              <a:t>Data</a:t>
            </a:r>
            <a:r>
              <a:rPr lang="en-US" dirty="0">
                <a:solidFill>
                  <a:schemeClr val="tx1"/>
                </a:solidFill>
              </a:rPr>
              <a:t>: Individual mobile phone locations</a:t>
            </a:r>
          </a:p>
          <a:p>
            <a:pPr lvl="1"/>
            <a:r>
              <a:rPr lang="en-US" dirty="0">
                <a:solidFill>
                  <a:schemeClr val="tx1"/>
                </a:solidFill>
              </a:rPr>
              <a:t>Noisy and complex: Closeness, time length, individual susceptibility, environment</a:t>
            </a:r>
          </a:p>
          <a:p>
            <a:r>
              <a:rPr lang="en-US" b="1" dirty="0">
                <a:solidFill>
                  <a:schemeClr val="tx1"/>
                </a:solidFill>
              </a:rPr>
              <a:t>Network definition</a:t>
            </a:r>
            <a:r>
              <a:rPr lang="en-US" dirty="0">
                <a:solidFill>
                  <a:schemeClr val="tx1"/>
                </a:solidFill>
              </a:rPr>
              <a:t>: </a:t>
            </a:r>
          </a:p>
          <a:p>
            <a:pPr lvl="1"/>
            <a:r>
              <a:rPr lang="en-US" dirty="0">
                <a:solidFill>
                  <a:schemeClr val="tx1"/>
                </a:solidFill>
              </a:rPr>
              <a:t>e.g. </a:t>
            </a:r>
            <a:r>
              <a:rPr lang="en-US" dirty="0" err="1">
                <a:solidFill>
                  <a:schemeClr val="tx1"/>
                </a:solidFill>
              </a:rPr>
              <a:t>CovidSafe</a:t>
            </a:r>
            <a:r>
              <a:rPr lang="en-US" dirty="0">
                <a:solidFill>
                  <a:schemeClr val="tx1"/>
                </a:solidFill>
              </a:rPr>
              <a:t> (AU): “&lt; 1.5 meters for more than 15 minutes”</a:t>
            </a:r>
          </a:p>
          <a:p>
            <a:r>
              <a:rPr lang="en-US" b="1" dirty="0">
                <a:solidFill>
                  <a:schemeClr val="tx1"/>
                </a:solidFill>
              </a:rPr>
              <a:t>Utility</a:t>
            </a:r>
            <a:r>
              <a:rPr lang="en-US" dirty="0">
                <a:solidFill>
                  <a:schemeClr val="tx1"/>
                </a:solidFill>
              </a:rPr>
              <a:t>: Accurate transmission paths, coverage</a:t>
            </a:r>
          </a:p>
          <a:p>
            <a:endParaRPr lang="en-US" dirty="0">
              <a:solidFill>
                <a:schemeClr val="tx1"/>
              </a:solidFill>
            </a:endParaRPr>
          </a:p>
        </p:txBody>
      </p:sp>
      <p:pic>
        <p:nvPicPr>
          <p:cNvPr id="8" name="Picture 7">
            <a:extLst>
              <a:ext uri="{FF2B5EF4-FFF2-40B4-BE49-F238E27FC236}">
                <a16:creationId xmlns:a16="http://schemas.microsoft.com/office/drawing/2014/main" id="{BC85195A-0104-C642-8C6B-AF5E3C84681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37397" y="1094467"/>
            <a:ext cx="3983605" cy="2655737"/>
          </a:xfrm>
          <a:prstGeom prst="rect">
            <a:avLst/>
          </a:prstGeom>
        </p:spPr>
      </p:pic>
    </p:spTree>
    <p:extLst>
      <p:ext uri="{BB962C8B-B14F-4D97-AF65-F5344CB8AC3E}">
        <p14:creationId xmlns:p14="http://schemas.microsoft.com/office/powerpoint/2010/main" val="42919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29" y="3667283"/>
            <a:ext cx="6510128" cy="1212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876982"/>
            <a:ext cx="6427157" cy="274099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40</a:t>
            </a:fld>
            <a:endParaRPr lang="en-US"/>
          </a:p>
        </p:txBody>
      </p:sp>
      <p:sp>
        <p:nvSpPr>
          <p:cNvPr id="3" name="Title 2"/>
          <p:cNvSpPr>
            <a:spLocks noGrp="1"/>
          </p:cNvSpPr>
          <p:nvPr>
            <p:ph type="title"/>
          </p:nvPr>
        </p:nvSpPr>
        <p:spPr/>
        <p:txBody>
          <a:bodyPr/>
          <a:lstStyle/>
          <a:p>
            <a:r>
              <a:rPr lang="en-US"/>
              <a:t>Cross-Task Model Selection</a:t>
            </a:r>
          </a:p>
        </p:txBody>
      </p:sp>
      <p:sp>
        <p:nvSpPr>
          <p:cNvPr id="6" name="Frame 5"/>
          <p:cNvSpPr/>
          <p:nvPr/>
        </p:nvSpPr>
        <p:spPr>
          <a:xfrm>
            <a:off x="4602162" y="1785620"/>
            <a:ext cx="1828800" cy="995180"/>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366914" y="2695982"/>
            <a:ext cx="1895475" cy="933251"/>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a:stCxn id="11" idx="0"/>
          </p:cNvCxnSpPr>
          <p:nvPr/>
        </p:nvCxnSpPr>
        <p:spPr>
          <a:xfrm flipV="1">
            <a:off x="1828800" y="2854036"/>
            <a:ext cx="4391891" cy="24665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03644" y="5320590"/>
            <a:ext cx="325031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Same task: high stability</a:t>
            </a:r>
          </a:p>
        </p:txBody>
      </p:sp>
      <p:sp>
        <p:nvSpPr>
          <p:cNvPr id="16" name="Frame 15"/>
          <p:cNvSpPr/>
          <p:nvPr/>
        </p:nvSpPr>
        <p:spPr>
          <a:xfrm>
            <a:off x="6443826" y="1781582"/>
            <a:ext cx="1828800" cy="999217"/>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4608232" y="2695982"/>
            <a:ext cx="1895475" cy="93325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2272404" y="5348806"/>
            <a:ext cx="3703320"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Different task: low stability</a:t>
            </a:r>
          </a:p>
        </p:txBody>
      </p:sp>
      <p:cxnSp>
        <p:nvCxnSpPr>
          <p:cNvPr id="19" name="Straight Arrow Connector 18"/>
          <p:cNvCxnSpPr>
            <a:stCxn id="18" idx="0"/>
          </p:cNvCxnSpPr>
          <p:nvPr/>
        </p:nvCxnSpPr>
        <p:spPr>
          <a:xfrm flipV="1">
            <a:off x="4124064" y="3754582"/>
            <a:ext cx="2096627" cy="159422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2" name="Frame 21"/>
          <p:cNvSpPr/>
          <p:nvPr/>
        </p:nvSpPr>
        <p:spPr>
          <a:xfrm>
            <a:off x="1721555" y="3548997"/>
            <a:ext cx="6654801" cy="149149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H="1" flipV="1">
            <a:off x="7208520" y="5140037"/>
            <a:ext cx="494607" cy="3186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6012577" y="5348805"/>
            <a:ext cx="488487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Average task: low stability</a:t>
            </a:r>
          </a:p>
        </p:txBody>
      </p:sp>
      <p:sp>
        <p:nvSpPr>
          <p:cNvPr id="24" name="Rectangle 23"/>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95600" y="6150696"/>
            <a:ext cx="6667210"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 </a:t>
            </a:r>
            <a:r>
              <a:rPr lang="en-US" sz="3200" i="1">
                <a:solidFill>
                  <a:srgbClr val="FF0000"/>
                </a:solidFill>
                <a:latin typeface="Linux Libertine" charset="0"/>
                <a:ea typeface="Linux Libertine" charset="0"/>
                <a:cs typeface="Linux Libertine" charset="0"/>
              </a:rPr>
              <a:t>best</a:t>
            </a:r>
            <a:r>
              <a:rPr lang="en-US" sz="3200">
                <a:solidFill>
                  <a:srgbClr val="FF0000"/>
                </a:solidFill>
                <a:latin typeface="Linux Libertine" charset="0"/>
                <a:ea typeface="Linux Libertine" charset="0"/>
                <a:cs typeface="Linux Libertine" charset="0"/>
              </a:rPr>
              <a:t> network depends on the task</a:t>
            </a:r>
          </a:p>
        </p:txBody>
      </p:sp>
      <p:sp>
        <p:nvSpPr>
          <p:cNvPr id="27" name="Rectangle 26"/>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05603" y="6150696"/>
            <a:ext cx="6247224"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There is no </a:t>
            </a:r>
            <a:r>
              <a:rPr lang="en-US" sz="3200" i="1">
                <a:solidFill>
                  <a:srgbClr val="FF0000"/>
                </a:solidFill>
                <a:latin typeface="Linux Libertine" charset="0"/>
                <a:ea typeface="Linux Libertine" charset="0"/>
                <a:cs typeface="Linux Libertine" charset="0"/>
              </a:rPr>
              <a:t>single</a:t>
            </a:r>
            <a:r>
              <a:rPr lang="en-US" sz="3200">
                <a:solidFill>
                  <a:srgbClr val="FF0000"/>
                </a:solidFill>
                <a:latin typeface="Linux Libertine" charset="0"/>
                <a:ea typeface="Linux Libertine" charset="0"/>
                <a:cs typeface="Linux Libertine" charset="0"/>
              </a:rPr>
              <a:t> graph for all tasks</a:t>
            </a:r>
          </a:p>
        </p:txBody>
      </p:sp>
    </p:spTree>
    <p:extLst>
      <p:ext uri="{BB962C8B-B14F-4D97-AF65-F5344CB8AC3E}">
        <p14:creationId xmlns:p14="http://schemas.microsoft.com/office/powerpoint/2010/main" val="31395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25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25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250"/>
                                        <p:tgtEl>
                                          <p:spTgt spid="1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25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25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25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250"/>
                                        <p:tgtEl>
                                          <p:spTgt spid="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250"/>
                                        <p:tgtEl>
                                          <p:spTgt spid="22"/>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25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250"/>
                                        <p:tgtEl>
                                          <p:spTgt spid="25"/>
                                        </p:tgtEl>
                                      </p:cBhvr>
                                    </p:animEffect>
                                  </p:childTnLst>
                                </p:cTn>
                              </p:par>
                              <p:par>
                                <p:cTn id="74" presetID="9"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25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25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dissolve">
                                      <p:cBhvr>
                                        <p:cTn id="8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6" grpId="0" animBg="1"/>
      <p:bldP spid="16" grpId="1" animBg="1"/>
      <p:bldP spid="17" grpId="0" animBg="1"/>
      <p:bldP spid="17" grpId="1" animBg="1"/>
      <p:bldP spid="18" grpId="0"/>
      <p:bldP spid="18" grpId="1"/>
      <p:bldP spid="22" grpId="0" animBg="1"/>
      <p:bldP spid="25" grpId="0"/>
      <p:bldP spid="24" grpId="0" animBg="1"/>
      <p:bldP spid="24" grpId="1" animBg="1"/>
      <p:bldP spid="26" grpId="0"/>
      <p:bldP spid="26" grpId="1"/>
      <p:bldP spid="27"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B6422-3FEE-734C-AC94-B6A43B22255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361376"/>
            <a:ext cx="10058400" cy="3505467"/>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41</a:t>
            </a:fld>
            <a:endParaRPr lang="en-US"/>
          </a:p>
        </p:txBody>
      </p:sp>
      <p:sp>
        <p:nvSpPr>
          <p:cNvPr id="3" name="Title 2"/>
          <p:cNvSpPr>
            <a:spLocks noGrp="1"/>
          </p:cNvSpPr>
          <p:nvPr>
            <p:ph type="title"/>
          </p:nvPr>
        </p:nvSpPr>
        <p:spPr>
          <a:solidFill>
            <a:srgbClr val="031F37"/>
          </a:solidFill>
        </p:spPr>
        <p:txBody>
          <a:bodyPr/>
          <a:lstStyle/>
          <a:p>
            <a:r>
              <a:rPr lang="en-US"/>
              <a:t>Efficiency-based Model Selection</a:t>
            </a: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4386" y="1024550"/>
            <a:ext cx="9669626" cy="2332399"/>
          </a:xfrm>
          <a:prstGeom prst="rect">
            <a:avLst/>
          </a:prstGeom>
        </p:spPr>
      </p:pic>
      <p:sp>
        <p:nvSpPr>
          <p:cNvPr id="16" name="Frame 15"/>
          <p:cNvSpPr/>
          <p:nvPr/>
        </p:nvSpPr>
        <p:spPr>
          <a:xfrm>
            <a:off x="467332" y="4138574"/>
            <a:ext cx="8829068" cy="408026"/>
          </a:xfrm>
          <a:prstGeom prst="frame">
            <a:avLst>
              <a:gd name="adj1" fmla="val 218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194387" y="1148155"/>
            <a:ext cx="1668790" cy="2117559"/>
          </a:xfrm>
          <a:prstGeom prst="frame">
            <a:avLst>
              <a:gd name="adj1" fmla="val 82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467332" y="4573729"/>
            <a:ext cx="8829068" cy="309892"/>
          </a:xfrm>
          <a:prstGeom prst="frame">
            <a:avLst>
              <a:gd name="adj1" fmla="val 183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1863177" y="1010882"/>
            <a:ext cx="4255741" cy="2254832"/>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6118918" y="1010881"/>
            <a:ext cx="2316938" cy="2254833"/>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64764" y="4910750"/>
            <a:ext cx="8829068" cy="804951"/>
          </a:xfrm>
          <a:prstGeom prst="frame">
            <a:avLst>
              <a:gd name="adj1" fmla="val 398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p:cNvSpPr/>
          <p:nvPr/>
        </p:nvSpPr>
        <p:spPr>
          <a:xfrm>
            <a:off x="464764" y="5697983"/>
            <a:ext cx="8829068" cy="981469"/>
          </a:xfrm>
          <a:prstGeom prst="frame">
            <a:avLst>
              <a:gd name="adj1" fmla="val 254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p:cNvSpPr/>
          <p:nvPr/>
        </p:nvSpPr>
        <p:spPr>
          <a:xfrm>
            <a:off x="8380855" y="1010881"/>
            <a:ext cx="1483158" cy="2254834"/>
          </a:xfrm>
          <a:prstGeom prst="frame">
            <a:avLst>
              <a:gd name="adj1" fmla="val 2211"/>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59927" y="7203864"/>
            <a:ext cx="4033476"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Maximum </a:t>
            </a:r>
            <a:r>
              <a:rPr lang="en-US" sz="2400" b="1" i="1">
                <a:solidFill>
                  <a:srgbClr val="FF0000"/>
                </a:solidFill>
                <a:latin typeface="Linux Libertine" charset="0"/>
                <a:ea typeface="Linux Libertine" charset="0"/>
                <a:cs typeface="Linux Libertine" charset="0"/>
              </a:rPr>
              <a:t>efficiency</a:t>
            </a:r>
            <a:r>
              <a:rPr lang="en-US" sz="2400" b="1">
                <a:solidFill>
                  <a:srgbClr val="FF0000"/>
                </a:solidFill>
                <a:latin typeface="Linux Libertine" charset="0"/>
                <a:ea typeface="Linux Libertine" charset="0"/>
                <a:cs typeface="Linux Libertine" charset="0"/>
              </a:rPr>
              <a:t> model</a:t>
            </a:r>
          </a:p>
        </p:txBody>
      </p:sp>
      <p:cxnSp>
        <p:nvCxnSpPr>
          <p:cNvPr id="25" name="Straight Arrow Connector 24"/>
          <p:cNvCxnSpPr>
            <a:cxnSpLocks/>
            <a:stCxn id="4" idx="0"/>
          </p:cNvCxnSpPr>
          <p:nvPr/>
        </p:nvCxnSpPr>
        <p:spPr>
          <a:xfrm flipH="1" flipV="1">
            <a:off x="6273800" y="6642100"/>
            <a:ext cx="702865" cy="56176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39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9"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250"/>
                                        <p:tgtEl>
                                          <p:spTgt spid="2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4"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42</a:t>
            </a:fld>
            <a:endParaRPr lang="en-US"/>
          </a:p>
        </p:txBody>
      </p:sp>
      <p:sp>
        <p:nvSpPr>
          <p:cNvPr id="3" name="Title 2"/>
          <p:cNvSpPr>
            <a:spLocks noGrp="1"/>
          </p:cNvSpPr>
          <p:nvPr>
            <p:ph type="title"/>
          </p:nvPr>
        </p:nvSpPr>
        <p:spPr>
          <a:solidFill>
            <a:srgbClr val="031F37"/>
          </a:solidFill>
        </p:spPr>
        <p:txBody>
          <a:bodyPr/>
          <a:lstStyle/>
          <a:p>
            <a:r>
              <a:rPr lang="en-US"/>
              <a:t>Node weighting Functions</a:t>
            </a:r>
          </a:p>
        </p:txBody>
      </p:sp>
      <p:sp>
        <p:nvSpPr>
          <p:cNvPr id="4" name="Text Placeholder 3"/>
          <p:cNvSpPr>
            <a:spLocks noGrp="1"/>
          </p:cNvSpPr>
          <p:nvPr>
            <p:ph type="body" sz="quarter" idx="10"/>
          </p:nvPr>
        </p:nvSpPr>
        <p:spPr>
          <a:xfrm>
            <a:off x="304800" y="762000"/>
            <a:ext cx="9448800" cy="6305868"/>
          </a:xfrm>
        </p:spPr>
        <p:txBody>
          <a:bodyPr/>
          <a:lstStyle/>
          <a:p>
            <a:r>
              <a:rPr lang="en-US"/>
              <a:t>Input: node </a:t>
            </a:r>
            <a:r>
              <a:rPr lang="en-US" i="1" err="1"/>
              <a:t>i</a:t>
            </a:r>
            <a:r>
              <a:rPr lang="en-US" i="1"/>
              <a:t>, </a:t>
            </a:r>
            <a:r>
              <a:rPr lang="en-US"/>
              <a:t>size </a:t>
            </a:r>
            <a:r>
              <a:rPr lang="en-US" i="1"/>
              <a:t>k, </a:t>
            </a:r>
            <a:r>
              <a:rPr lang="mr-IN" i="1"/>
              <a:t>…</a:t>
            </a:r>
            <a:endParaRPr lang="en-US" i="1"/>
          </a:p>
          <a:p>
            <a:r>
              <a:rPr lang="en-US"/>
              <a:t>Output: </a:t>
            </a:r>
            <a:r>
              <a:rPr lang="en-US" i="1"/>
              <a:t>k</a:t>
            </a:r>
            <a:r>
              <a:rPr lang="en-US"/>
              <a:t>-length list of nodes</a:t>
            </a:r>
            <a:endParaRPr lang="en-US" i="1"/>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256062" y="2895600"/>
            <a:ext cx="5546276" cy="3561722"/>
          </a:xfrm>
          <a:prstGeom prst="rect">
            <a:avLst/>
          </a:prstGeom>
        </p:spPr>
      </p:pic>
    </p:spTree>
    <p:extLst>
      <p:ext uri="{BB962C8B-B14F-4D97-AF65-F5344CB8AC3E}">
        <p14:creationId xmlns:p14="http://schemas.microsoft.com/office/powerpoint/2010/main" val="41807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43</a:t>
            </a:fld>
            <a:endParaRPr lang="en-US"/>
          </a:p>
        </p:txBody>
      </p:sp>
      <p:sp>
        <p:nvSpPr>
          <p:cNvPr id="3" name="Title 2"/>
          <p:cNvSpPr>
            <a:spLocks noGrp="1"/>
          </p:cNvSpPr>
          <p:nvPr>
            <p:ph type="title"/>
          </p:nvPr>
        </p:nvSpPr>
        <p:spPr>
          <a:solidFill>
            <a:srgbClr val="031F37"/>
          </a:solidFill>
        </p:spPr>
        <p:txBody>
          <a:bodyPr/>
          <a:lstStyle/>
          <a:p>
            <a:r>
              <a:rPr lang="en-US"/>
              <a:t>Efficiency: Node Tasks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328226" y="1054845"/>
            <a:ext cx="3151219" cy="100873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71697" y="2103926"/>
            <a:ext cx="4767944" cy="97908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rcRect/>
          <a:stretch/>
        </p:blipFill>
        <p:spPr>
          <a:xfrm>
            <a:off x="274023" y="3284072"/>
            <a:ext cx="4417712" cy="166290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459049" y="5496500"/>
            <a:ext cx="6579974" cy="1319117"/>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5180204" y="1315458"/>
                <a:ext cx="4674613"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Sampling </a:t>
                </a:r>
                <a14:m>
                  <m:oMath xmlns:m="http://schemas.openxmlformats.org/officeDocument/2006/math">
                    <m:sSub>
                      <m:sSubPr>
                        <m:ctrlPr>
                          <a:rPr lang="en-US" sz="2400" b="1" i="1" smtClean="0">
                            <a:solidFill>
                              <a:srgbClr val="FF0000"/>
                            </a:solidFill>
                            <a:latin typeface="Cambria Math" panose="02040503050406030204" pitchFamily="18" charset="0"/>
                            <a:ea typeface="Cambria Math" charset="0"/>
                            <a:cs typeface="Cambria Math" charset="0"/>
                          </a:rPr>
                        </m:ctrlPr>
                      </m:sSubPr>
                      <m:e>
                        <m:r>
                          <a:rPr lang="en-US" sz="2400" b="1" i="1" smtClean="0">
                            <a:solidFill>
                              <a:srgbClr val="FF0000"/>
                            </a:solidFill>
                            <a:latin typeface="Cambria Math" panose="02040503050406030204" pitchFamily="18" charset="0"/>
                            <a:ea typeface="Cambria Math" charset="0"/>
                            <a:cs typeface="Cambria Math" charset="0"/>
                          </a:rPr>
                          <m:t>𝑸</m:t>
                        </m:r>
                      </m:e>
                      <m:sub>
                        <m:r>
                          <a:rPr lang="en-US" sz="2400" b="1" i="1" smtClean="0">
                            <a:solidFill>
                              <a:srgbClr val="FF0000"/>
                            </a:solidFill>
                            <a:latin typeface="Cambria Math" charset="0"/>
                            <a:ea typeface="Cambria Math" charset="0"/>
                            <a:cs typeface="Cambria Math" charset="0"/>
                          </a:rPr>
                          <m:t>𝒓</m:t>
                        </m:r>
                      </m:sub>
                    </m:sSub>
                  </m:oMath>
                </a14:m>
                <a:r>
                  <a:rPr lang="en-US" sz="2400" b="1">
                    <a:solidFill>
                      <a:srgbClr val="FF0000"/>
                    </a:solidFill>
                    <a:latin typeface="Linux Libertine" charset="0"/>
                    <a:ea typeface="Linux Libertine" charset="0"/>
                    <a:cs typeface="Linux Libertine" charset="0"/>
                  </a:rPr>
                  <a:t>, building tasks on </a:t>
                </a:r>
                <a:r>
                  <a:rPr lang="en-US" sz="2400" b="1" i="1" err="1">
                    <a:solidFill>
                      <a:srgbClr val="FF0000"/>
                    </a:solidFill>
                    <a:latin typeface="Linux Libertine" charset="0"/>
                    <a:ea typeface="Linux Libertine" charset="0"/>
                    <a:cs typeface="Linux Libertine" charset="0"/>
                  </a:rPr>
                  <a:t>i</a:t>
                </a:r>
                <a:endParaRPr lang="en-US" sz="2400" b="1" i="1" baseline="-25000">
                  <a:solidFill>
                    <a:srgbClr val="FF0000"/>
                  </a:solidFill>
                  <a:latin typeface="Linux Libertine" charset="0"/>
                  <a:ea typeface="Linux Libertine" charset="0"/>
                  <a:cs typeface="Linux Libertine"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5180204" y="1315458"/>
                <a:ext cx="4674613" cy="461665"/>
              </a:xfrm>
              <a:prstGeom prst="rect">
                <a:avLst/>
              </a:prstGeom>
              <a:blipFill>
                <a:blip r:embed="rId7"/>
                <a:stretch>
                  <a:fillRect l="-2086" t="-10526" r="-913" b="-28947"/>
                </a:stretch>
              </a:blipFill>
            </p:spPr>
            <p:txBody>
              <a:bodyPr/>
              <a:lstStyle/>
              <a:p>
                <a:r>
                  <a:rPr lang="en-US">
                    <a:noFill/>
                  </a:rPr>
                  <a:t> </a:t>
                </a:r>
              </a:p>
            </p:txBody>
          </p:sp>
        </mc:Fallback>
      </mc:AlternateContent>
      <p:sp>
        <p:nvSpPr>
          <p:cNvPr id="10" name="TextBox 9"/>
          <p:cNvSpPr txBox="1"/>
          <p:nvPr/>
        </p:nvSpPr>
        <p:spPr>
          <a:xfrm>
            <a:off x="5180204" y="2381402"/>
            <a:ext cx="2340705"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Efficiency on </a:t>
            </a:r>
            <a:r>
              <a:rPr lang="en-US" sz="2400" b="1" i="1">
                <a:solidFill>
                  <a:srgbClr val="FF0000"/>
                </a:solidFill>
                <a:latin typeface="Linux Libertine" charset="0"/>
                <a:ea typeface="Linux Libertine" charset="0"/>
                <a:cs typeface="Linux Libertine" charset="0"/>
              </a:rPr>
              <a:t>v</a:t>
            </a:r>
            <a:r>
              <a:rPr lang="en-US" sz="2400" b="1" i="1" baseline="-25000">
                <a:solidFill>
                  <a:srgbClr val="FF0000"/>
                </a:solidFill>
                <a:latin typeface="Linux Libertine" charset="0"/>
                <a:ea typeface="Linux Libertine" charset="0"/>
                <a:cs typeface="Linux Libertine" charset="0"/>
              </a:rPr>
              <a:t>i</a:t>
            </a:r>
          </a:p>
        </p:txBody>
      </p:sp>
      <p:sp>
        <p:nvSpPr>
          <p:cNvPr id="11" name="TextBox 10"/>
          <p:cNvSpPr txBox="1"/>
          <p:nvPr/>
        </p:nvSpPr>
        <p:spPr>
          <a:xfrm>
            <a:off x="5180204" y="3890461"/>
            <a:ext cx="3555782"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Aggregation over nodes</a:t>
            </a:r>
            <a:endParaRPr lang="en-US" sz="2400" b="1" baseline="-25000">
              <a:solidFill>
                <a:srgbClr val="FF0000"/>
              </a:solidFill>
              <a:latin typeface="Linux Libertine" charset="0"/>
              <a:ea typeface="Linux Libertine" charset="0"/>
              <a:cs typeface="Linux Libertine" charset="0"/>
            </a:endParaRPr>
          </a:p>
        </p:txBody>
      </p:sp>
      <p:sp>
        <p:nvSpPr>
          <p:cNvPr id="14" name="TextBox 13"/>
          <p:cNvSpPr txBox="1"/>
          <p:nvPr/>
        </p:nvSpPr>
        <p:spPr>
          <a:xfrm>
            <a:off x="1519007" y="7171182"/>
            <a:ext cx="4033476"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Task encoding cost</a:t>
            </a:r>
          </a:p>
        </p:txBody>
      </p:sp>
      <p:cxnSp>
        <p:nvCxnSpPr>
          <p:cNvPr id="15" name="Straight Arrow Connector 14"/>
          <p:cNvCxnSpPr/>
          <p:nvPr/>
        </p:nvCxnSpPr>
        <p:spPr>
          <a:xfrm flipV="1">
            <a:off x="3352800" y="6859774"/>
            <a:ext cx="1010180" cy="416340"/>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661045" y="7171182"/>
            <a:ext cx="5250873"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Network encoding cost</a:t>
            </a:r>
          </a:p>
        </p:txBody>
      </p:sp>
      <p:cxnSp>
        <p:nvCxnSpPr>
          <p:cNvPr id="18" name="Straight Arrow Connector 17"/>
          <p:cNvCxnSpPr/>
          <p:nvPr/>
        </p:nvCxnSpPr>
        <p:spPr>
          <a:xfrm flipH="1" flipV="1">
            <a:off x="7620000" y="6840461"/>
            <a:ext cx="574356" cy="454967"/>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F0EC8486-7883-614A-BFDA-95DED064A1BA}"/>
              </a:ext>
            </a:extLst>
          </p:cNvPr>
          <p:cNvSpPr/>
          <p:nvPr/>
        </p:nvSpPr>
        <p:spPr>
          <a:xfrm>
            <a:off x="3654752" y="6172201"/>
            <a:ext cx="1755448"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121E78-1892-C642-BB73-8D6AA7984977}"/>
              </a:ext>
            </a:extLst>
          </p:cNvPr>
          <p:cNvSpPr/>
          <p:nvPr/>
        </p:nvSpPr>
        <p:spPr>
          <a:xfrm>
            <a:off x="5830341" y="6172201"/>
            <a:ext cx="2208682"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2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2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25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25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7" grpId="0"/>
      <p:bldP spid="4"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3207" y="1609607"/>
            <a:ext cx="5775693" cy="362058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44</a:t>
            </a:fld>
            <a:endParaRPr lang="en-US"/>
          </a:p>
        </p:txBody>
      </p:sp>
      <p:sp>
        <p:nvSpPr>
          <p:cNvPr id="3" name="Title 2"/>
          <p:cNvSpPr>
            <a:spLocks noGrp="1"/>
          </p:cNvSpPr>
          <p:nvPr>
            <p:ph type="title"/>
          </p:nvPr>
        </p:nvSpPr>
        <p:spPr>
          <a:solidFill>
            <a:srgbClr val="031F37"/>
          </a:solidFill>
        </p:spPr>
        <p:txBody>
          <a:bodyPr/>
          <a:lstStyle/>
          <a:p>
            <a:r>
              <a:rPr lang="en-US"/>
              <a:t>Model Selection Results</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30714" y="838200"/>
            <a:ext cx="2922886" cy="705025"/>
          </a:xfrm>
          <a:prstGeom prst="rect">
            <a:avLst/>
          </a:prstGeom>
        </p:spPr>
      </p:pic>
      <p:sp>
        <p:nvSpPr>
          <p:cNvPr id="7" name="Frame 6"/>
          <p:cNvSpPr/>
          <p:nvPr/>
        </p:nvSpPr>
        <p:spPr>
          <a:xfrm>
            <a:off x="9310254" y="897996"/>
            <a:ext cx="540327" cy="583247"/>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2085373" y="2547828"/>
            <a:ext cx="5458429" cy="2405172"/>
            <a:chOff x="1408432" y="2771236"/>
            <a:chExt cx="5458429" cy="2405172"/>
          </a:xfrm>
        </p:grpSpPr>
        <p:sp>
          <p:nvSpPr>
            <p:cNvPr id="9" name="Frame 8"/>
            <p:cNvSpPr/>
            <p:nvPr/>
          </p:nvSpPr>
          <p:spPr>
            <a:xfrm>
              <a:off x="1408432" y="2771236"/>
              <a:ext cx="5458428" cy="24826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408432" y="3731003"/>
              <a:ext cx="5458428" cy="22672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408433" y="4931964"/>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4"/>
          <p:cNvGrpSpPr/>
          <p:nvPr/>
        </p:nvGrpSpPr>
        <p:grpSpPr>
          <a:xfrm>
            <a:off x="2071361" y="2796097"/>
            <a:ext cx="5472440" cy="1894750"/>
            <a:chOff x="1394422" y="3009042"/>
            <a:chExt cx="5472440" cy="1894750"/>
          </a:xfrm>
        </p:grpSpPr>
        <p:sp>
          <p:nvSpPr>
            <p:cNvPr id="14" name="Frame 13"/>
            <p:cNvSpPr/>
            <p:nvPr/>
          </p:nvSpPr>
          <p:spPr>
            <a:xfrm>
              <a:off x="1408434" y="4661678"/>
              <a:ext cx="5458428" cy="24211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1394422" y="3009042"/>
              <a:ext cx="5472440" cy="220225"/>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a:off x="-193040" y="5329107"/>
            <a:ext cx="10647681" cy="731245"/>
            <a:chOff x="-281464" y="6083492"/>
            <a:chExt cx="10647681" cy="731245"/>
          </a:xfrm>
          <a:solidFill>
            <a:srgbClr val="031F37"/>
          </a:solidFill>
        </p:grpSpPr>
        <p:sp>
          <p:nvSpPr>
            <p:cNvPr id="19" name="Rectangle 18"/>
            <p:cNvSpPr/>
            <p:nvPr/>
          </p:nvSpPr>
          <p:spPr>
            <a:xfrm>
              <a:off x="-281464"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37767" y="6150696"/>
              <a:ext cx="7782900"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Selects the best model (</a:t>
              </a:r>
              <a:r>
                <a:rPr lang="en-US" sz="3600" b="1" err="1">
                  <a:solidFill>
                    <a:schemeClr val="bg1"/>
                  </a:solidFill>
                  <a:latin typeface="Linux Libertine" charset="0"/>
                  <a:ea typeface="Linux Libertine" charset="0"/>
                  <a:cs typeface="Linux Libertine" charset="0"/>
                </a:rPr>
                <a:t>w.r.t</a:t>
              </a:r>
              <a:r>
                <a:rPr lang="en-US" sz="3600" b="1">
                  <a:solidFill>
                    <a:schemeClr val="bg1"/>
                  </a:solidFill>
                  <a:latin typeface="Linux Libertine" charset="0"/>
                  <a:ea typeface="Linux Libertine" charset="0"/>
                  <a:cs typeface="Linux Libertine" charset="0"/>
                </a:rPr>
                <a:t>. correct)</a:t>
              </a:r>
            </a:p>
          </p:txBody>
        </p:sp>
      </p:grpSp>
      <p:grpSp>
        <p:nvGrpSpPr>
          <p:cNvPr id="22" name="Group 21"/>
          <p:cNvGrpSpPr/>
          <p:nvPr/>
        </p:nvGrpSpPr>
        <p:grpSpPr>
          <a:xfrm>
            <a:off x="-206200" y="6126098"/>
            <a:ext cx="10647681" cy="731245"/>
            <a:chOff x="-192167" y="6083492"/>
            <a:chExt cx="10647681" cy="731245"/>
          </a:xfrm>
          <a:solidFill>
            <a:srgbClr val="031F37"/>
          </a:solidFill>
        </p:grpSpPr>
        <p:sp>
          <p:nvSpPr>
            <p:cNvPr id="23" name="Rectangle 22"/>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02318" y="6150696"/>
              <a:ext cx="8053808"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Finds inexpensive alternative models</a:t>
              </a:r>
            </a:p>
          </p:txBody>
        </p:sp>
      </p:grpSp>
      <p:grpSp>
        <p:nvGrpSpPr>
          <p:cNvPr id="21" name="Group 20">
            <a:extLst>
              <a:ext uri="{FF2B5EF4-FFF2-40B4-BE49-F238E27FC236}">
                <a16:creationId xmlns:a16="http://schemas.microsoft.com/office/drawing/2014/main" id="{954BD1D0-6C52-B649-B101-1B2C8E28CA1D}"/>
              </a:ext>
            </a:extLst>
          </p:cNvPr>
          <p:cNvGrpSpPr/>
          <p:nvPr/>
        </p:nvGrpSpPr>
        <p:grpSpPr>
          <a:xfrm>
            <a:off x="-246413" y="6923089"/>
            <a:ext cx="10647681" cy="731245"/>
            <a:chOff x="-192167" y="6083492"/>
            <a:chExt cx="10647681" cy="731245"/>
          </a:xfrm>
          <a:solidFill>
            <a:srgbClr val="031F37"/>
          </a:solidFill>
        </p:grpSpPr>
        <p:sp>
          <p:nvSpPr>
            <p:cNvPr id="25" name="Rectangle 24">
              <a:extLst>
                <a:ext uri="{FF2B5EF4-FFF2-40B4-BE49-F238E27FC236}">
                  <a16:creationId xmlns:a16="http://schemas.microsoft.com/office/drawing/2014/main" id="{1864ACC4-A4FB-D145-A374-CE46B4480DCB}"/>
                </a:ext>
              </a:extLst>
            </p:cNvPr>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BAF56F-AB5A-A747-B656-E8EA9F6BA357}"/>
                </a:ext>
              </a:extLst>
            </p:cNvPr>
            <p:cNvSpPr txBox="1"/>
            <p:nvPr/>
          </p:nvSpPr>
          <p:spPr>
            <a:xfrm>
              <a:off x="1508075" y="6150696"/>
              <a:ext cx="7042312"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Top-ranked model is not a graph</a:t>
              </a:r>
            </a:p>
          </p:txBody>
        </p:sp>
      </p:grpSp>
      <p:grpSp>
        <p:nvGrpSpPr>
          <p:cNvPr id="12" name="Group 11">
            <a:extLst>
              <a:ext uri="{FF2B5EF4-FFF2-40B4-BE49-F238E27FC236}">
                <a16:creationId xmlns:a16="http://schemas.microsoft.com/office/drawing/2014/main" id="{97C875E2-A206-B347-BB3C-3556CCF7A300}"/>
              </a:ext>
            </a:extLst>
          </p:cNvPr>
          <p:cNvGrpSpPr/>
          <p:nvPr/>
        </p:nvGrpSpPr>
        <p:grpSpPr>
          <a:xfrm>
            <a:off x="2085373" y="3494257"/>
            <a:ext cx="5458428" cy="1199622"/>
            <a:chOff x="4897136" y="3506831"/>
            <a:chExt cx="5458428" cy="1199622"/>
          </a:xfrm>
        </p:grpSpPr>
        <p:sp>
          <p:nvSpPr>
            <p:cNvPr id="28" name="Frame 27">
              <a:extLst>
                <a:ext uri="{FF2B5EF4-FFF2-40B4-BE49-F238E27FC236}">
                  <a16:creationId xmlns:a16="http://schemas.microsoft.com/office/drawing/2014/main" id="{D8D46ACD-9D3B-CE4C-996C-54FC2A59E83E}"/>
                </a:ext>
              </a:extLst>
            </p:cNvPr>
            <p:cNvSpPr/>
            <p:nvPr/>
          </p:nvSpPr>
          <p:spPr>
            <a:xfrm>
              <a:off x="4897136" y="4462009"/>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F1154D90-1613-454F-90F9-513D8BF79E25}"/>
                </a:ext>
              </a:extLst>
            </p:cNvPr>
            <p:cNvSpPr/>
            <p:nvPr/>
          </p:nvSpPr>
          <p:spPr>
            <a:xfrm>
              <a:off x="4897136" y="3506831"/>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678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5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250"/>
                                        <p:tgtEl>
                                          <p:spTgt spid="5"/>
                                        </p:tgtEl>
                                      </p:cBhvr>
                                    </p:animEffect>
                                  </p:childTnLst>
                                </p:cTn>
                              </p:par>
                              <p:par>
                                <p:cTn id="16" presetID="9" presetClass="exit" presetSubtype="0" fill="hold" nodeType="withEffect">
                                  <p:stCondLst>
                                    <p:cond delay="0"/>
                                  </p:stCondLst>
                                  <p:childTnLst>
                                    <p:animEffect transition="out" filter="dissolv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25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250"/>
                                        <p:tgtEl>
                                          <p:spTgt spid="21"/>
                                        </p:tgtEl>
                                      </p:cBhvr>
                                    </p:animEffec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45</a:t>
            </a:fld>
            <a:endParaRPr lang="en-US"/>
          </a:p>
        </p:txBody>
      </p:sp>
      <p:sp>
        <p:nvSpPr>
          <p:cNvPr id="3" name="Title 2"/>
          <p:cNvSpPr>
            <a:spLocks noGrp="1"/>
          </p:cNvSpPr>
          <p:nvPr>
            <p:ph type="title"/>
          </p:nvPr>
        </p:nvSpPr>
        <p:spPr>
          <a:solidFill>
            <a:srgbClr val="031F37"/>
          </a:solidFill>
        </p:spPr>
        <p:txBody>
          <a:bodyPr/>
          <a:lstStyle/>
          <a:p>
            <a:r>
              <a:rPr lang="en-US"/>
              <a:t>Model Significance</a:t>
            </a:r>
          </a:p>
        </p:txBody>
      </p:sp>
      <mc:AlternateContent xmlns:mc="http://schemas.openxmlformats.org/markup-compatibility/2006">
        <mc:Choice xmlns:a14="http://schemas.microsoft.com/office/drawing/2010/main" Requires="a14">
          <p:sp>
            <p:nvSpPr>
              <p:cNvPr id="6" name="Rectangle 5"/>
              <p:cNvSpPr/>
              <p:nvPr/>
            </p:nvSpPr>
            <p:spPr>
              <a:xfrm>
                <a:off x="-450274" y="944512"/>
                <a:ext cx="6809510" cy="1336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i="0" smtClean="0">
                          <a:latin typeface="Cambria Math" charset="0"/>
                        </a:rPr>
                        <m:t>significance</m:t>
                      </m:r>
                      <m:d>
                        <m:dPr>
                          <m:ctrlPr>
                            <a:rPr lang="en-US" sz="2400" i="1">
                              <a:latin typeface="Cambria Math" panose="02040503050406030204" pitchFamily="18" charset="0"/>
                            </a:rPr>
                          </m:ctrlPr>
                        </m:dPr>
                        <m:e>
                          <m:r>
                            <a:rPr lang="en-US" sz="2400" b="0" i="1" smtClean="0">
                              <a:latin typeface="Cambria Math" panose="02040503050406030204" pitchFamily="18" charset="0"/>
                            </a:rPr>
                            <m:t>𝑄</m:t>
                          </m:r>
                          <m:r>
                            <a:rPr lang="en-US" sz="2400" i="1">
                              <a:latin typeface="Cambria Math" charset="0"/>
                            </a:rPr>
                            <m:t>,</m:t>
                          </m:r>
                          <m:r>
                            <a:rPr lang="en-US" sz="2400" i="1">
                              <a:latin typeface="Cambria Math" charset="0"/>
                            </a:rPr>
                            <m:t>𝑟</m:t>
                          </m:r>
                          <m:r>
                            <a:rPr lang="en-US" sz="2400" i="1">
                              <a:latin typeface="Cambria Math" charset="0"/>
                            </a:rPr>
                            <m:t>,</m:t>
                          </m:r>
                          <m:r>
                            <a:rPr lang="en-US" sz="2400" i="1">
                              <a:latin typeface="Cambria Math" charset="0"/>
                            </a:rPr>
                            <m:t>𝜆</m:t>
                          </m:r>
                        </m:e>
                      </m:d>
                      <m:r>
                        <a:rPr lang="en-US" sz="2400" i="1">
                          <a:latin typeface="Cambria Math" charset="0"/>
                        </a:rPr>
                        <m:t>=</m:t>
                      </m:r>
                    </m:oMath>
                    <m:oMath xmlns:m="http://schemas.openxmlformats.org/officeDocument/2006/math">
                      <m:f>
                        <m:fPr>
                          <m:ctrlPr>
                            <a:rPr lang="mr-IN" sz="2400" i="1">
                              <a:latin typeface="Cambria Math" panose="02040503050406030204" pitchFamily="18" charset="0"/>
                            </a:rPr>
                          </m:ctrlPr>
                        </m:fPr>
                        <m:num>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sub>
                          </m:sSub>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𝑟</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d>
                            </m:e>
                          </m:d>
                          <m:r>
                            <a:rPr lang="en-US" sz="2400" i="1">
                              <a:latin typeface="Cambria Math" charset="0"/>
                            </a:rPr>
                            <m:t>−</m:t>
                          </m:r>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r>
                                <a:rPr lang="en-US" sz="2400" i="1">
                                  <a:latin typeface="Cambria Math" charset="0"/>
                                </a:rPr>
                                <m:t>,</m:t>
                              </m:r>
                              <m:r>
                                <a:rPr lang="en-US" sz="2400" i="1">
                                  <a:latin typeface="Cambria Math" charset="0"/>
                                </a:rPr>
                                <m:t>𝑗</m:t>
                              </m:r>
                            </m:sub>
                          </m:sSub>
                          <m:d>
                            <m:dPr>
                              <m:ctrlPr>
                                <a:rPr lang="en-US" sz="2400" i="1">
                                  <a:latin typeface="Cambria Math" panose="02040503050406030204" pitchFamily="18" charset="0"/>
                                </a:rPr>
                              </m:ctrlPr>
                            </m:dPr>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e>
                          </m:d>
                        </m:num>
                        <m:den>
                          <m:r>
                            <m:rPr>
                              <m:nor/>
                            </m:rPr>
                            <a:rPr lang="en-US" sz="2400" i="0">
                              <a:latin typeface="Cambria Math" charset="0"/>
                            </a:rPr>
                            <m:t>iq</m:t>
                          </m:r>
                          <m:sSub>
                            <m:sSubPr>
                              <m:ctrlPr>
                                <a:rPr lang="en-US" sz="2400" i="1">
                                  <a:latin typeface="Cambria Math" panose="02040503050406030204" pitchFamily="18" charset="0"/>
                                </a:rPr>
                              </m:ctrlPr>
                            </m:sSubPr>
                            <m:e>
                              <m:r>
                                <m:rPr>
                                  <m:nor/>
                                </m:rPr>
                                <a:rPr lang="en-US" sz="2400" i="0">
                                  <a:latin typeface="Cambria Math" charset="0"/>
                                </a:rPr>
                                <m:t>r</m:t>
                              </m:r>
                            </m:e>
                            <m:sub>
                              <m:r>
                                <a:rPr lang="en-US" sz="2400" i="1">
                                  <a:latin typeface="Cambria Math" charset="0"/>
                                </a:rPr>
                                <m:t>𝑖</m:t>
                              </m:r>
                              <m:r>
                                <a:rPr lang="en-US" sz="2400" i="1">
                                  <a:latin typeface="Cambria Math" charset="0"/>
                                </a:rPr>
                                <m:t>,</m:t>
                              </m:r>
                              <m:r>
                                <a:rPr lang="en-US" sz="2400" i="1">
                                  <a:latin typeface="Cambria Math" charset="0"/>
                                </a:rPr>
                                <m:t>𝑗</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den>
                      </m:f>
                      <m:r>
                        <a:rPr lang="en-US" sz="2400" b="0" i="1" smtClean="0">
                          <a:latin typeface="Cambria Math" charset="0"/>
                        </a:rPr>
                        <m:t>≥</m:t>
                      </m:r>
                      <m:r>
                        <a:rPr lang="en-US" sz="2400" b="0" i="1" smtClean="0">
                          <a:latin typeface="Cambria Math" charset="0"/>
                        </a:rPr>
                        <m:t>𝜆</m:t>
                      </m:r>
                    </m:oMath>
                  </m:oMathPara>
                </a14:m>
                <a:endParaRPr lang="en-US" sz="2400"/>
              </a:p>
            </p:txBody>
          </p:sp>
        </mc:Choice>
        <mc:Fallback>
          <p:sp>
            <p:nvSpPr>
              <p:cNvPr id="6" name="Rectangle 5"/>
              <p:cNvSpPr>
                <a:spLocks noRot="1" noChangeAspect="1" noMove="1" noResize="1" noEditPoints="1" noAdjustHandles="1" noChangeArrowheads="1" noChangeShapeType="1" noTextEdit="1"/>
              </p:cNvSpPr>
              <p:nvPr/>
            </p:nvSpPr>
            <p:spPr>
              <a:xfrm>
                <a:off x="-450274" y="944512"/>
                <a:ext cx="6809510" cy="1336648"/>
              </a:xfrm>
              <a:prstGeom prst="rect">
                <a:avLst/>
              </a:prstGeom>
              <a:blipFill>
                <a:blip r:embed="rId3"/>
                <a:stretch>
                  <a:fillRect/>
                </a:stretch>
              </a:blipFill>
            </p:spPr>
            <p:txBody>
              <a:bodyPr/>
              <a:lstStyle/>
              <a:p>
                <a:r>
                  <a:rPr lang="en-US">
                    <a:noFill/>
                  </a:rPr>
                  <a:t> </a:t>
                </a:r>
              </a:p>
            </p:txBody>
          </p:sp>
        </mc:Fallback>
      </mc:AlternateContent>
      <p:grpSp>
        <p:nvGrpSpPr>
          <p:cNvPr id="29" name="Group 28"/>
          <p:cNvGrpSpPr/>
          <p:nvPr/>
        </p:nvGrpSpPr>
        <p:grpSpPr>
          <a:xfrm>
            <a:off x="0" y="1280773"/>
            <a:ext cx="4823919" cy="1857034"/>
            <a:chOff x="0" y="1280773"/>
            <a:chExt cx="4823919" cy="1857034"/>
          </a:xfrm>
        </p:grpSpPr>
        <p:sp>
          <p:nvSpPr>
            <p:cNvPr id="10" name="Frame 9"/>
            <p:cNvSpPr/>
            <p:nvPr/>
          </p:nvSpPr>
          <p:spPr>
            <a:xfrm>
              <a:off x="290946" y="1280773"/>
              <a:ext cx="2175164" cy="64522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0" y="2676142"/>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of </a:t>
              </a:r>
              <a:r>
                <a:rPr lang="en-US" sz="2400" b="1" err="1">
                  <a:solidFill>
                    <a:srgbClr val="FF0000"/>
                  </a:solidFill>
                  <a:latin typeface="Linux Libertine" charset="0"/>
                  <a:ea typeface="Linux Libertine" charset="0"/>
                  <a:cs typeface="Linux Libertine" charset="0"/>
                </a:rPr>
                <a:t>Q</a:t>
              </a:r>
              <a:r>
                <a:rPr lang="en-US" sz="2400" b="1" baseline="-25000" err="1">
                  <a:solidFill>
                    <a:srgbClr val="FF0000"/>
                  </a:solidFill>
                  <a:latin typeface="Linux Libertine" charset="0"/>
                  <a:ea typeface="Linux Libertine" charset="0"/>
                  <a:cs typeface="Linux Libertine" charset="0"/>
                </a:rPr>
                <a:t>r</a:t>
              </a:r>
              <a:r>
                <a:rPr lang="en-US" sz="2400" b="1" baseline="-25000">
                  <a:solidFill>
                    <a:srgbClr val="FF0000"/>
                  </a:solidFill>
                  <a:latin typeface="Linux Libertine" charset="0"/>
                  <a:ea typeface="Linux Libertine" charset="0"/>
                  <a:cs typeface="Linux Libertine" charset="0"/>
                </a:rPr>
                <a:t> </a:t>
              </a:r>
              <a:r>
                <a:rPr lang="en-US" sz="2400" b="1">
                  <a:solidFill>
                    <a:srgbClr val="FF0000"/>
                  </a:solidFill>
                  <a:latin typeface="Linux Libertine" charset="0"/>
                  <a:ea typeface="Linux Libertine" charset="0"/>
                  <a:cs typeface="Linux Libertine" charset="0"/>
                </a:rPr>
                <a:t>vs. all</a:t>
              </a:r>
              <a:endParaRPr lang="en-US" sz="2400" b="1" baseline="-25000">
                <a:solidFill>
                  <a:srgbClr val="FF0000"/>
                </a:solidFill>
                <a:latin typeface="Linux Libertine" charset="0"/>
                <a:ea typeface="Linux Libertine" charset="0"/>
                <a:cs typeface="Linux Libertine" charset="0"/>
              </a:endParaRPr>
            </a:p>
          </p:txBody>
        </p:sp>
        <p:cxnSp>
          <p:nvCxnSpPr>
            <p:cNvPr id="12" name="Straight Arrow Connector 11"/>
            <p:cNvCxnSpPr/>
            <p:nvPr/>
          </p:nvCxnSpPr>
          <p:spPr>
            <a:xfrm flipH="1" flipV="1">
              <a:off x="706583" y="1926003"/>
              <a:ext cx="277726" cy="872615"/>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0" name="Group 29"/>
          <p:cNvGrpSpPr/>
          <p:nvPr/>
        </p:nvGrpSpPr>
        <p:grpSpPr>
          <a:xfrm>
            <a:off x="-1" y="1280772"/>
            <a:ext cx="5001492" cy="2193296"/>
            <a:chOff x="-1" y="1280772"/>
            <a:chExt cx="5001492" cy="2193296"/>
          </a:xfrm>
        </p:grpSpPr>
        <p:sp>
          <p:nvSpPr>
            <p:cNvPr id="16" name="Frame 15"/>
            <p:cNvSpPr/>
            <p:nvPr/>
          </p:nvSpPr>
          <p:spPr>
            <a:xfrm>
              <a:off x="2702905" y="1280772"/>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 y="3012403"/>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pairwise </a:t>
              </a:r>
              <a:r>
                <a:rPr lang="en-US" sz="2400" b="1" err="1">
                  <a:solidFill>
                    <a:srgbClr val="FF0000"/>
                  </a:solidFill>
                  <a:latin typeface="Linux Libertine" charset="0"/>
                  <a:ea typeface="Linux Libertine" charset="0"/>
                  <a:cs typeface="Linux Libertine" charset="0"/>
                </a:rPr>
                <a:t>Δefficiency</a:t>
              </a:r>
              <a:endParaRPr lang="en-US" sz="2400" b="1" baseline="-25000">
                <a:solidFill>
                  <a:srgbClr val="FF0000"/>
                </a:solidFill>
                <a:latin typeface="Linux Libertine" charset="0"/>
                <a:ea typeface="Linux Libertine" charset="0"/>
                <a:cs typeface="Linux Libertine" charset="0"/>
              </a:endParaRPr>
            </a:p>
          </p:txBody>
        </p:sp>
        <p:cxnSp>
          <p:nvCxnSpPr>
            <p:cNvPr id="20" name="Straight Arrow Connector 19"/>
            <p:cNvCxnSpPr/>
            <p:nvPr/>
          </p:nvCxnSpPr>
          <p:spPr>
            <a:xfrm flipV="1">
              <a:off x="2382984" y="1926004"/>
              <a:ext cx="2119744" cy="1211803"/>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1" name="Group 30"/>
          <p:cNvGrpSpPr/>
          <p:nvPr/>
        </p:nvGrpSpPr>
        <p:grpSpPr>
          <a:xfrm>
            <a:off x="0" y="1767536"/>
            <a:ext cx="6954982" cy="2042793"/>
            <a:chOff x="0" y="1767536"/>
            <a:chExt cx="6954982" cy="2042793"/>
          </a:xfrm>
        </p:grpSpPr>
        <p:sp>
          <p:nvSpPr>
            <p:cNvPr id="22" name="TextBox 21"/>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Inter-quartile range, pairwise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a:t>
              </a:r>
              <a:endParaRPr lang="en-US" sz="2400" b="1" baseline="-25000">
                <a:solidFill>
                  <a:srgbClr val="FF0000"/>
                </a:solidFill>
                <a:latin typeface="Linux Libertine" charset="0"/>
                <a:ea typeface="Linux Libertine" charset="0"/>
                <a:cs typeface="Linux Libertine" charset="0"/>
              </a:endParaRPr>
            </a:p>
          </p:txBody>
        </p:sp>
        <p:sp>
          <p:nvSpPr>
            <p:cNvPr id="23" name="Frame 22"/>
            <p:cNvSpPr/>
            <p:nvPr/>
          </p:nvSpPr>
          <p:spPr>
            <a:xfrm>
              <a:off x="1483072" y="1767536"/>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p:cNvCxnSpPr>
              <a:endCxn id="23" idx="2"/>
            </p:cNvCxnSpPr>
            <p:nvPr/>
          </p:nvCxnSpPr>
          <p:spPr>
            <a:xfrm flipV="1">
              <a:off x="1884221" y="2412766"/>
              <a:ext cx="748144" cy="1061302"/>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3" name="Group 32"/>
          <p:cNvGrpSpPr/>
          <p:nvPr/>
        </p:nvGrpSpPr>
        <p:grpSpPr>
          <a:xfrm>
            <a:off x="0" y="1471782"/>
            <a:ext cx="6954982" cy="2655481"/>
            <a:chOff x="0" y="1154848"/>
            <a:chExt cx="6954982" cy="2655481"/>
          </a:xfrm>
        </p:grpSpPr>
        <p:sp>
          <p:nvSpPr>
            <p:cNvPr id="34" name="TextBox 33"/>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Significance factor (similar to </a:t>
              </a:r>
              <a:r>
                <a:rPr lang="en-US" sz="2400" b="1" i="1">
                  <a:solidFill>
                    <a:srgbClr val="FF0000"/>
                  </a:solidFill>
                  <a:latin typeface="Linux Libertine" charset="0"/>
                  <a:ea typeface="Linux Libertine" charset="0"/>
                  <a:cs typeface="Linux Libertine" charset="0"/>
                </a:rPr>
                <a:t>z</a:t>
              </a:r>
              <a:r>
                <a:rPr lang="en-US" sz="2400" b="1">
                  <a:solidFill>
                    <a:srgbClr val="FF0000"/>
                  </a:solidFill>
                  <a:latin typeface="Linux Libertine" charset="0"/>
                  <a:ea typeface="Linux Libertine" charset="0"/>
                  <a:cs typeface="Linux Libertine" charset="0"/>
                </a:rPr>
                <a:t>-score)</a:t>
              </a:r>
              <a:endParaRPr lang="en-US" sz="2400" b="1" baseline="-25000">
                <a:solidFill>
                  <a:srgbClr val="FF0000"/>
                </a:solidFill>
                <a:latin typeface="Linux Libertine" charset="0"/>
                <a:ea typeface="Linux Libertine" charset="0"/>
                <a:cs typeface="Linux Libertine" charset="0"/>
              </a:endParaRPr>
            </a:p>
          </p:txBody>
        </p:sp>
        <p:sp>
          <p:nvSpPr>
            <p:cNvPr id="35" name="Frame 34"/>
            <p:cNvSpPr/>
            <p:nvPr/>
          </p:nvSpPr>
          <p:spPr>
            <a:xfrm>
              <a:off x="5083984" y="1154848"/>
              <a:ext cx="631019"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p:cNvCxnSpPr/>
            <p:nvPr/>
          </p:nvCxnSpPr>
          <p:spPr>
            <a:xfrm flipV="1">
              <a:off x="1884221" y="1800078"/>
              <a:ext cx="3518419" cy="1673990"/>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pic>
        <p:nvPicPr>
          <p:cNvPr id="39" name="Picture 3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997" y="2895722"/>
            <a:ext cx="8858405" cy="4632143"/>
          </a:xfrm>
          <a:prstGeom prst="rect">
            <a:avLst/>
          </a:prstGeom>
        </p:spPr>
      </p:pic>
    </p:spTree>
    <p:extLst>
      <p:ext uri="{BB962C8B-B14F-4D97-AF65-F5344CB8AC3E}">
        <p14:creationId xmlns:p14="http://schemas.microsoft.com/office/powerpoint/2010/main" val="122688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742C1-062E-D74B-8B14-6C871200A69D}"/>
              </a:ext>
            </a:extLst>
          </p:cNvPr>
          <p:cNvSpPr>
            <a:spLocks noGrp="1"/>
          </p:cNvSpPr>
          <p:nvPr>
            <p:ph type="sldNum" sz="quarter" idx="4"/>
          </p:nvPr>
        </p:nvSpPr>
        <p:spPr/>
        <p:txBody>
          <a:bodyPr/>
          <a:lstStyle/>
          <a:p>
            <a:fld id="{E1C7F28F-C94C-4042-84D8-4BC2F207C7AD}" type="slidenum">
              <a:rPr lang="en-US" smtClean="0"/>
              <a:t>46</a:t>
            </a:fld>
            <a:endParaRPr lang="en-US"/>
          </a:p>
        </p:txBody>
      </p:sp>
      <p:sp>
        <p:nvSpPr>
          <p:cNvPr id="3" name="Title 2">
            <a:extLst>
              <a:ext uri="{FF2B5EF4-FFF2-40B4-BE49-F238E27FC236}">
                <a16:creationId xmlns:a16="http://schemas.microsoft.com/office/drawing/2014/main" id="{768957FC-1966-BC46-9057-A14848F561DA}"/>
              </a:ext>
            </a:extLst>
          </p:cNvPr>
          <p:cNvSpPr>
            <a:spLocks noGrp="1"/>
          </p:cNvSpPr>
          <p:nvPr>
            <p:ph type="title"/>
          </p:nvPr>
        </p:nvSpPr>
        <p:spPr/>
        <p:txBody>
          <a:bodyPr/>
          <a:lstStyle/>
          <a:p>
            <a:r>
              <a:rPr lang="en-US"/>
              <a:t>Privacy Shadow</a:t>
            </a:r>
          </a:p>
        </p:txBody>
      </p:sp>
      <p:pic>
        <p:nvPicPr>
          <p:cNvPr id="8" name="Picture 7">
            <a:extLst>
              <a:ext uri="{FF2B5EF4-FFF2-40B4-BE49-F238E27FC236}">
                <a16:creationId xmlns:a16="http://schemas.microsoft.com/office/drawing/2014/main" id="{1DF0C915-B1E0-0944-94C0-1552C1624F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93408" y="775934"/>
            <a:ext cx="3383280" cy="3062504"/>
          </a:xfrm>
          <a:prstGeom prst="rect">
            <a:avLst/>
          </a:prstGeom>
        </p:spPr>
      </p:pic>
      <p:pic>
        <p:nvPicPr>
          <p:cNvPr id="10" name="Picture 9">
            <a:extLst>
              <a:ext uri="{FF2B5EF4-FFF2-40B4-BE49-F238E27FC236}">
                <a16:creationId xmlns:a16="http://schemas.microsoft.com/office/drawing/2014/main" id="{4F12B2F4-0A5D-EE45-B6AD-22ACA164C26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200" y="929253"/>
            <a:ext cx="3657600" cy="625098"/>
          </a:xfrm>
          <a:prstGeom prst="rect">
            <a:avLst/>
          </a:prstGeom>
        </p:spPr>
      </p:pic>
      <p:pic>
        <p:nvPicPr>
          <p:cNvPr id="12" name="Picture 11">
            <a:extLst>
              <a:ext uri="{FF2B5EF4-FFF2-40B4-BE49-F238E27FC236}">
                <a16:creationId xmlns:a16="http://schemas.microsoft.com/office/drawing/2014/main" id="{275D4374-1264-2140-A171-EF3902A0ED7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 y="2120660"/>
            <a:ext cx="2927494" cy="685351"/>
          </a:xfrm>
          <a:prstGeom prst="rect">
            <a:avLst/>
          </a:prstGeom>
        </p:spPr>
      </p:pic>
      <p:pic>
        <p:nvPicPr>
          <p:cNvPr id="14" name="Picture 13">
            <a:extLst>
              <a:ext uri="{FF2B5EF4-FFF2-40B4-BE49-F238E27FC236}">
                <a16:creationId xmlns:a16="http://schemas.microsoft.com/office/drawing/2014/main" id="{C0784513-EEEA-774F-AF6F-B4CEE88798E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818" y="3148179"/>
            <a:ext cx="4901382" cy="914400"/>
          </a:xfrm>
          <a:prstGeom prst="rect">
            <a:avLst/>
          </a:prstGeom>
        </p:spPr>
      </p:pic>
      <p:pic>
        <p:nvPicPr>
          <p:cNvPr id="16" name="Picture 15">
            <a:extLst>
              <a:ext uri="{FF2B5EF4-FFF2-40B4-BE49-F238E27FC236}">
                <a16:creationId xmlns:a16="http://schemas.microsoft.com/office/drawing/2014/main" id="{E0A7D1BE-B0BE-9145-AC07-043259615E1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8600" y="4399839"/>
            <a:ext cx="7239000" cy="758188"/>
          </a:xfrm>
          <a:prstGeom prst="rect">
            <a:avLst/>
          </a:prstGeom>
        </p:spPr>
      </p:pic>
      <p:sp>
        <p:nvSpPr>
          <p:cNvPr id="17" name="TextBox 16">
            <a:extLst>
              <a:ext uri="{FF2B5EF4-FFF2-40B4-BE49-F238E27FC236}">
                <a16:creationId xmlns:a16="http://schemas.microsoft.com/office/drawing/2014/main" id="{5FF6F7A7-5561-5343-B7A9-71CFEFD9B696}"/>
              </a:ext>
            </a:extLst>
          </p:cNvPr>
          <p:cNvSpPr txBox="1"/>
          <p:nvPr/>
        </p:nvSpPr>
        <p:spPr>
          <a:xfrm>
            <a:off x="455803" y="1369685"/>
            <a:ext cx="4503156" cy="646331"/>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Vector of expectations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performance </a:t>
            </a:r>
          </a:p>
          <a:p>
            <a:r>
              <a:rPr lang="en-US">
                <a:latin typeface="Linux Libertine" panose="02000503000000000000" pitchFamily="2" charset="0"/>
                <a:ea typeface="Linux Libertine" panose="02000503000000000000" pitchFamily="2" charset="0"/>
                <a:cs typeface="Linux Libertine" panose="02000503000000000000" pitchFamily="2" charset="0"/>
              </a:rPr>
              <a:t>   (e.g. expectation over alignment column)</a:t>
            </a:r>
          </a:p>
        </p:txBody>
      </p:sp>
      <p:sp>
        <p:nvSpPr>
          <p:cNvPr id="18" name="TextBox 17">
            <a:extLst>
              <a:ext uri="{FF2B5EF4-FFF2-40B4-BE49-F238E27FC236}">
                <a16:creationId xmlns:a16="http://schemas.microsoft.com/office/drawing/2014/main" id="{CE6773A5-05BF-404A-B8CF-6B41BAAEA966}"/>
              </a:ext>
            </a:extLst>
          </p:cNvPr>
          <p:cNvSpPr txBox="1"/>
          <p:nvPr/>
        </p:nvSpPr>
        <p:spPr>
          <a:xfrm>
            <a:off x="455803" y="2594181"/>
            <a:ext cx="5652509"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Distribution of expected performance of S nodes at time t</a:t>
            </a:r>
          </a:p>
        </p:txBody>
      </p:sp>
      <p:sp>
        <p:nvSpPr>
          <p:cNvPr id="19" name="TextBox 18">
            <a:extLst>
              <a:ext uri="{FF2B5EF4-FFF2-40B4-BE49-F238E27FC236}">
                <a16:creationId xmlns:a16="http://schemas.microsoft.com/office/drawing/2014/main" id="{F8C7E0F1-F84D-5D4F-AF3E-FA144FB935F6}"/>
              </a:ext>
            </a:extLst>
          </p:cNvPr>
          <p:cNvSpPr txBox="1"/>
          <p:nvPr/>
        </p:nvSpPr>
        <p:spPr>
          <a:xfrm>
            <a:off x="455803" y="3749807"/>
            <a:ext cx="6747360"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Rank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at time t within the reference distribution at time t</a:t>
            </a:r>
            <a:r>
              <a:rPr lang="en-US" baseline="-25000">
                <a:latin typeface="Linux Libertine" panose="02000503000000000000" pitchFamily="2" charset="0"/>
                <a:ea typeface="Linux Libertine" panose="02000503000000000000" pitchFamily="2" charset="0"/>
                <a:cs typeface="Linux Libertine" panose="02000503000000000000" pitchFamily="2" charset="0"/>
              </a:rPr>
              <a:t>ref</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6C98F92-A3B9-B64D-9781-69F1953B94A4}"/>
                  </a:ext>
                </a:extLst>
              </p:cNvPr>
              <p:cNvSpPr txBox="1"/>
              <p:nvPr/>
            </p:nvSpPr>
            <p:spPr>
              <a:xfrm>
                <a:off x="608203" y="5402066"/>
                <a:ext cx="8686800" cy="646331"/>
              </a:xfrm>
              <a:prstGeom prst="rect">
                <a:avLst/>
              </a:prstGeom>
              <a:noFill/>
            </p:spPr>
            <p:txBody>
              <a:bodyPr wrap="squar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Set </a:t>
                </a:r>
                <a14:m>
                  <m:oMath xmlns:m="http://schemas.openxmlformats.org/officeDocument/2006/math">
                    <m:r>
                      <a:rPr lang="en-US"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p:txBody>
          </p:sp>
        </mc:Choice>
        <mc:Fallback>
          <p:sp>
            <p:nvSpPr>
              <p:cNvPr id="20" name="TextBox 19">
                <a:extLst>
                  <a:ext uri="{FF2B5EF4-FFF2-40B4-BE49-F238E27FC236}">
                    <a16:creationId xmlns:a16="http://schemas.microsoft.com/office/drawing/2014/main" id="{D6C98F92-A3B9-B64D-9781-69F1953B94A4}"/>
                  </a:ext>
                </a:extLst>
              </p:cNvPr>
              <p:cNvSpPr txBox="1">
                <a:spLocks noRot="1" noChangeAspect="1" noMove="1" noResize="1" noEditPoints="1" noAdjustHandles="1" noChangeArrowheads="1" noChangeShapeType="1" noTextEdit="1"/>
              </p:cNvSpPr>
              <p:nvPr/>
            </p:nvSpPr>
            <p:spPr>
              <a:xfrm>
                <a:off x="608203" y="5402066"/>
                <a:ext cx="8686800" cy="646331"/>
              </a:xfrm>
              <a:prstGeom prst="rect">
                <a:avLst/>
              </a:prstGeom>
              <a:blipFill>
                <a:blip r:embed="rId7"/>
                <a:stretch>
                  <a:fillRect l="-632"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2281541-CBB6-0142-B1FB-B9E1A061B2E7}"/>
                  </a:ext>
                </a:extLst>
              </p:cNvPr>
              <p:cNvSpPr txBox="1"/>
              <p:nvPr/>
            </p:nvSpPr>
            <p:spPr>
              <a:xfrm>
                <a:off x="608203" y="5009509"/>
                <a:ext cx="8833187"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The minimum time index t where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is never better than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in the reference distribution</a:t>
                </a:r>
              </a:p>
            </p:txBody>
          </p:sp>
        </mc:Choice>
        <mc:Fallback>
          <p:sp>
            <p:nvSpPr>
              <p:cNvPr id="21" name="TextBox 20">
                <a:extLst>
                  <a:ext uri="{FF2B5EF4-FFF2-40B4-BE49-F238E27FC236}">
                    <a16:creationId xmlns:a16="http://schemas.microsoft.com/office/drawing/2014/main" id="{52281541-CBB6-0142-B1FB-B9E1A061B2E7}"/>
                  </a:ext>
                </a:extLst>
              </p:cNvPr>
              <p:cNvSpPr txBox="1">
                <a:spLocks noRot="1" noChangeAspect="1" noMove="1" noResize="1" noEditPoints="1" noAdjustHandles="1" noChangeArrowheads="1" noChangeShapeType="1" noTextEdit="1"/>
              </p:cNvSpPr>
              <p:nvPr/>
            </p:nvSpPr>
            <p:spPr>
              <a:xfrm>
                <a:off x="608203" y="5009509"/>
                <a:ext cx="8833187" cy="369332"/>
              </a:xfrm>
              <a:prstGeom prst="rect">
                <a:avLst/>
              </a:prstGeom>
              <a:blipFill>
                <a:blip r:embed="rId8"/>
                <a:stretch>
                  <a:fillRect l="-62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605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39121D-E5FB-DA4B-A37D-83ABF80AADD9}"/>
              </a:ext>
            </a:extLst>
          </p:cNvPr>
          <p:cNvSpPr>
            <a:spLocks noGrp="1"/>
          </p:cNvSpPr>
          <p:nvPr>
            <p:ph type="sldNum" sz="quarter" idx="4"/>
          </p:nvPr>
        </p:nvSpPr>
        <p:spPr/>
        <p:txBody>
          <a:bodyPr/>
          <a:lstStyle/>
          <a:p>
            <a:fld id="{E1C7F28F-C94C-4042-84D8-4BC2F207C7AD}" type="slidenum">
              <a:rPr lang="en-US" smtClean="0"/>
              <a:t>47</a:t>
            </a:fld>
            <a:endParaRPr lang="en-US"/>
          </a:p>
        </p:txBody>
      </p:sp>
      <p:sp>
        <p:nvSpPr>
          <p:cNvPr id="3" name="Title 2">
            <a:extLst>
              <a:ext uri="{FF2B5EF4-FFF2-40B4-BE49-F238E27FC236}">
                <a16:creationId xmlns:a16="http://schemas.microsoft.com/office/drawing/2014/main" id="{53335056-7447-874E-8FA0-7F0711CE4CE1}"/>
              </a:ext>
            </a:extLst>
          </p:cNvPr>
          <p:cNvSpPr>
            <a:spLocks noGrp="1"/>
          </p:cNvSpPr>
          <p:nvPr>
            <p:ph type="title"/>
          </p:nvPr>
        </p:nvSpPr>
        <p:spPr/>
        <p:txBody>
          <a:bodyPr/>
          <a:lstStyle/>
          <a:p>
            <a:r>
              <a:rPr lang="en-US"/>
              <a:t>Hard Break</a:t>
            </a:r>
          </a:p>
        </p:txBody>
      </p:sp>
      <p:sp>
        <p:nvSpPr>
          <p:cNvPr id="4" name="Text Placeholder 3">
            <a:extLst>
              <a:ext uri="{FF2B5EF4-FFF2-40B4-BE49-F238E27FC236}">
                <a16:creationId xmlns:a16="http://schemas.microsoft.com/office/drawing/2014/main" id="{CE7B3D50-1B20-A540-90EB-B76D9FC106E4}"/>
              </a:ext>
            </a:extLst>
          </p:cNvPr>
          <p:cNvSpPr>
            <a:spLocks noGrp="1"/>
          </p:cNvSpPr>
          <p:nvPr>
            <p:ph type="body" sz="quarter" idx="10"/>
          </p:nvPr>
        </p:nvSpPr>
        <p:spPr/>
        <p:txBody>
          <a:bodyPr/>
          <a:lstStyle/>
          <a:p>
            <a:endParaRPr lang="en-US"/>
          </a:p>
          <a:p>
            <a:endParaRPr lang="en-US"/>
          </a:p>
          <a:p>
            <a:endParaRPr lang="en-US"/>
          </a:p>
          <a:p>
            <a:pPr marL="0" indent="0" algn="ctr">
              <a:buNone/>
            </a:pPr>
            <a:endParaRPr lang="en-US" b="1"/>
          </a:p>
          <a:p>
            <a:pPr marL="0" indent="0" algn="ctr">
              <a:buNone/>
            </a:pPr>
            <a:r>
              <a:rPr lang="en-US" b="1"/>
              <a:t>Current work</a:t>
            </a:r>
          </a:p>
        </p:txBody>
      </p:sp>
    </p:spTree>
    <p:extLst>
      <p:ext uri="{BB962C8B-B14F-4D97-AF65-F5344CB8AC3E}">
        <p14:creationId xmlns:p14="http://schemas.microsoft.com/office/powerpoint/2010/main" val="906110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48</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p:txBody>
              <a:bodyPr/>
              <a:lstStyle/>
              <a:p>
                <a:r>
                  <a:rPr lang="en-US"/>
                  <a:t>G = (V, E, A)</a:t>
                </a:r>
              </a:p>
              <a:p>
                <a:r>
                  <a:rPr lang="en-US"/>
                  <a:t>A input attributes</a:t>
                </a:r>
              </a:p>
              <a:p>
                <a:r>
                  <a:rPr lang="en-US" err="1"/>
                  <a:t>h</a:t>
                </a:r>
                <a:r>
                  <a:rPr lang="en-US" baseline="-25000" err="1"/>
                  <a:t>i</a:t>
                </a:r>
                <a:r>
                  <a:rPr lang="en-US" i="1" baseline="30000" err="1"/>
                  <a:t>l</a:t>
                </a:r>
                <a:r>
                  <a:rPr lang="en-US"/>
                  <a:t> node representations</a:t>
                </a:r>
              </a:p>
              <a:p>
                <a:pPr lvl="1"/>
                <a:r>
                  <a:rPr lang="en-US"/>
                  <a:t>Similarly edge reps.</a:t>
                </a:r>
              </a:p>
              <a:p>
                <a:endParaRPr lang="en-US"/>
              </a:p>
              <a:p>
                <a14:m>
                  <m:oMath xmlns:m="http://schemas.openxmlformats.org/officeDocument/2006/math">
                    <m:r>
                      <a:rPr lang="en-US" sz="3200" i="1">
                        <a:latin typeface="Cambria Math" panose="02040503050406030204" pitchFamily="18" charset="0"/>
                      </a:rPr>
                      <m:t>𝑀</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𝐿</m:t>
                        </m:r>
                      </m:sub>
                    </m:sSub>
                    <m:r>
                      <a:rPr lang="en-US" sz="3200" i="1">
                        <a:latin typeface="Cambria Math" panose="02040503050406030204" pitchFamily="18" charset="0"/>
                      </a:rPr>
                      <m:t>)</m:t>
                    </m:r>
                  </m:oMath>
                </a14:m>
                <a:endParaRPr lang="en-US" sz="3200"/>
              </a:p>
              <a:p>
                <a14:m>
                  <m:oMath xmlns:m="http://schemas.openxmlformats.org/officeDocument/2006/math">
                    <m:sSubSup>
                      <m:sSubSupPr>
                        <m:ctrlPr>
                          <a:rPr lang="en-US" sz="3200" b="0" i="1" smtClean="0">
                            <a:latin typeface="Cambria Math" panose="02040503050406030204" pitchFamily="18" charset="0"/>
                          </a:rPr>
                        </m:ctrlPr>
                      </m:sSubSupPr>
                      <m:e>
                        <m:r>
                          <m:rPr>
                            <m:sty m:val="p"/>
                          </m:rPr>
                          <a:rPr lang="en-US" sz="3200" b="0" i="0" smtClean="0">
                            <a:latin typeface="Cambria Math" panose="02040503050406030204" pitchFamily="18" charset="0"/>
                          </a:rPr>
                          <m:t>h</m:t>
                        </m:r>
                      </m:e>
                      <m:sub>
                        <m:r>
                          <m:rPr>
                            <m:sty m:val="p"/>
                          </m:rPr>
                          <a:rPr lang="en-US" sz="3200" b="0" i="0" smtClean="0">
                            <a:latin typeface="Cambria Math" panose="02040503050406030204" pitchFamily="18" charset="0"/>
                          </a:rPr>
                          <m:t>i</m:t>
                        </m:r>
                      </m:sub>
                      <m:sup>
                        <m:r>
                          <a:rPr lang="en-US" sz="3200" b="0" i="1" smtClean="0">
                            <a:latin typeface="Cambria Math" panose="02040503050406030204" pitchFamily="18" charset="0"/>
                          </a:rPr>
                          <m:t>𝑙</m:t>
                        </m:r>
                        <m:r>
                          <a:rPr lang="en-US" sz="3200" b="0" i="1" smtClean="0">
                            <a:latin typeface="Cambria Math" panose="02040503050406030204" pitchFamily="18" charset="0"/>
                          </a:rPr>
                          <m:t>+1</m:t>
                        </m:r>
                      </m:sup>
                    </m:sSubSup>
                    <m:r>
                      <a:rPr lang="en-US" sz="3200" b="0" i="1" smtClean="0">
                        <a:latin typeface="Cambria Math" panose="02040503050406030204" pitchFamily="18" charset="0"/>
                      </a:rPr>
                      <m:t>=</m:t>
                    </m:r>
                    <m:r>
                      <a:rPr lang="en-US" sz="3200" b="0" i="1" smtClean="0">
                        <a:latin typeface="Cambria Math" panose="02040503050406030204" pitchFamily="18" charset="0"/>
                      </a:rPr>
                      <m:t>𝜎</m:t>
                    </m:r>
                    <m:sSub>
                      <m:sSubPr>
                        <m:ctrlPr>
                          <a:rPr lang="en-US" sz="3200" b="0" i="1" smtClean="0">
                            <a:latin typeface="Cambria Math" panose="02040503050406030204" pitchFamily="18" charset="0"/>
                          </a:rPr>
                        </m:ctrlPr>
                      </m:sSub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𝑓</m:t>
                            </m:r>
                            <m:d>
                              <m:dPr>
                                <m:ctrlPr>
                                  <a:rPr lang="en-US" sz="3200" i="1">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h</m:t>
                                    </m:r>
                                  </m:e>
                                  <m:sub>
                                    <m:r>
                                      <a:rPr lang="en-US" sz="3200" i="1">
                                        <a:latin typeface="Cambria Math" panose="02040503050406030204" pitchFamily="18" charset="0"/>
                                      </a:rPr>
                                      <m:t>𝑗</m:t>
                                    </m:r>
                                  </m:sub>
                                  <m:sup>
                                    <m:r>
                                      <a:rPr lang="en-US" sz="3200" i="1">
                                        <a:latin typeface="Cambria Math" panose="02040503050406030204" pitchFamily="18" charset="0"/>
                                      </a:rPr>
                                      <m:t>𝑙</m:t>
                                    </m:r>
                                  </m:sup>
                                </m:sSubSup>
                              </m:e>
                            </m:d>
                          </m:e>
                        </m:d>
                      </m:e>
                      <m:sub>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𝑁</m:t>
                        </m:r>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b>
                    </m:sSub>
                  </m:oMath>
                </a14:m>
                <a:endParaRPr lang="en-US" sz="3200"/>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6"/>
          </a:xfrm>
          <a:prstGeom prst="rect">
            <a:avLst/>
          </a:prstGeom>
        </p:spPr>
      </p:pic>
      <p:sp>
        <p:nvSpPr>
          <p:cNvPr id="8" name="TextBox 7">
            <a:extLst>
              <a:ext uri="{FF2B5EF4-FFF2-40B4-BE49-F238E27FC236}">
                <a16:creationId xmlns:a16="http://schemas.microsoft.com/office/drawing/2014/main" id="{3C9445EF-68F0-264F-96DA-947E280C27ED}"/>
              </a:ext>
            </a:extLst>
          </p:cNvPr>
          <p:cNvSpPr txBox="1"/>
          <p:nvPr/>
        </p:nvSpPr>
        <p:spPr>
          <a:xfrm>
            <a:off x="1143000" y="7176482"/>
            <a:ext cx="4474302"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See: </a:t>
            </a:r>
            <a:r>
              <a:rPr lang="en-US" err="1">
                <a:latin typeface="Linux Libertine" panose="02000503000000000000" pitchFamily="2" charset="0"/>
                <a:ea typeface="Linux Libertine" panose="02000503000000000000" pitchFamily="2" charset="0"/>
                <a:cs typeface="Linux Libertine" panose="02000503000000000000" pitchFamily="2" charset="0"/>
              </a:rPr>
              <a:t>tkipf.github.io</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misc</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SlidesCambridge.pdf</a:t>
            </a:r>
            <a:endParaRPr lang="en-US">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68589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49</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94488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𝜎</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smtClean="0">
                                          <a:solidFill>
                                            <a:srgbClr val="FF0000"/>
                                          </a:solidFill>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smtClean="0">
                              <a:solidFill>
                                <a:srgbClr val="FF0000"/>
                              </a:solidFill>
                              <a:latin typeface="Cambria Math" panose="02040503050406030204" pitchFamily="18" charset="0"/>
                            </a:rPr>
                            <m:t>𝑗</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𝑁</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𝑖</m:t>
                          </m:r>
                          <m:r>
                            <a:rPr lang="en-US" i="1" smtClean="0">
                              <a:solidFill>
                                <a:srgbClr val="FF0000"/>
                              </a:solidFill>
                              <a:latin typeface="Cambria Math" panose="02040503050406030204" pitchFamily="18" charset="0"/>
                            </a:rPr>
                            <m:t>)</m:t>
                          </m:r>
                        </m:sub>
                      </m:sSub>
                    </m:oMath>
                  </m:oMathPara>
                </a14:m>
                <a:endParaRPr lang="en-US"/>
              </a:p>
              <a:p>
                <a:pPr marL="0" indent="0">
                  <a:buNone/>
                </a:pPr>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9448800" cy="622966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pic>
        <p:nvPicPr>
          <p:cNvPr id="11" name="Picture 10">
            <a:extLst>
              <a:ext uri="{FF2B5EF4-FFF2-40B4-BE49-F238E27FC236}">
                <a16:creationId xmlns:a16="http://schemas.microsoft.com/office/drawing/2014/main" id="{F701CC62-2E70-8E43-A9BF-F871280DA42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700" y="4188672"/>
            <a:ext cx="5329530" cy="3429000"/>
          </a:xfrm>
          <a:prstGeom prst="rect">
            <a:avLst/>
          </a:prstGeom>
        </p:spPr>
      </p:pic>
      <p:sp>
        <p:nvSpPr>
          <p:cNvPr id="12" name="Frame 11">
            <a:extLst>
              <a:ext uri="{FF2B5EF4-FFF2-40B4-BE49-F238E27FC236}">
                <a16:creationId xmlns:a16="http://schemas.microsoft.com/office/drawing/2014/main" id="{340864D4-7271-E34F-9CC5-995B175BDF37}"/>
              </a:ext>
            </a:extLst>
          </p:cNvPr>
          <p:cNvSpPr/>
          <p:nvPr/>
        </p:nvSpPr>
        <p:spPr>
          <a:xfrm>
            <a:off x="12700" y="3941341"/>
            <a:ext cx="5509969" cy="2341825"/>
          </a:xfrm>
          <a:prstGeom prst="frame">
            <a:avLst>
              <a:gd name="adj1" fmla="val 21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F7D75B4D-A8D5-DF4F-A2DB-D8B27A92BFAA}"/>
                  </a:ext>
                </a:extLst>
              </p:cNvPr>
              <p:cNvSpPr/>
              <p:nvPr/>
            </p:nvSpPr>
            <p:spPr>
              <a:xfrm>
                <a:off x="5019406" y="7100100"/>
                <a:ext cx="772647" cy="672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solidFill>
                                <a:srgbClr val="FF0000"/>
                              </a:solidFill>
                              <a:latin typeface="Cambria Math" panose="02040503050406030204" pitchFamily="18" charset="0"/>
                            </a:rPr>
                          </m:ctrlPr>
                        </m:sSubSupPr>
                        <m:e>
                          <m:r>
                            <m:rPr>
                              <m:sty m:val="p"/>
                            </m:rPr>
                            <a:rPr lang="en-US" sz="3600">
                              <a:solidFill>
                                <a:srgbClr val="FF0000"/>
                              </a:solidFill>
                              <a:latin typeface="Cambria Math" panose="02040503050406030204" pitchFamily="18" charset="0"/>
                            </a:rPr>
                            <m:t>h</m:t>
                          </m:r>
                        </m:e>
                        <m:sub>
                          <m:r>
                            <m:rPr>
                              <m:sty m:val="p"/>
                            </m:rPr>
                            <a:rPr lang="en-US" sz="3600">
                              <a:solidFill>
                                <a:srgbClr val="FF0000"/>
                              </a:solidFill>
                              <a:latin typeface="Cambria Math" panose="02040503050406030204" pitchFamily="18" charset="0"/>
                            </a:rPr>
                            <m:t>i</m:t>
                          </m:r>
                        </m:sub>
                        <m:sup>
                          <m:r>
                            <a:rPr lang="en-US" sz="3600" b="0" i="0" smtClean="0">
                              <a:solidFill>
                                <a:srgbClr val="FF0000"/>
                              </a:solidFill>
                              <a:latin typeface="Cambria Math" panose="02040503050406030204" pitchFamily="18" charset="0"/>
                            </a:rPr>
                            <m:t>1</m:t>
                          </m:r>
                        </m:sup>
                      </m:sSubSup>
                    </m:oMath>
                  </m:oMathPara>
                </a14:m>
                <a:endParaRPr lang="en-US" sz="3600">
                  <a:solidFill>
                    <a:srgbClr val="FF0000"/>
                  </a:solidFill>
                </a:endParaRPr>
              </a:p>
            </p:txBody>
          </p:sp>
        </mc:Choice>
        <mc:Fallback>
          <p:sp>
            <p:nvSpPr>
              <p:cNvPr id="13" name="Rectangle 12">
                <a:extLst>
                  <a:ext uri="{FF2B5EF4-FFF2-40B4-BE49-F238E27FC236}">
                    <a16:creationId xmlns:a16="http://schemas.microsoft.com/office/drawing/2014/main" id="{F7D75B4D-A8D5-DF4F-A2DB-D8B27A92BFAA}"/>
                  </a:ext>
                </a:extLst>
              </p:cNvPr>
              <p:cNvSpPr>
                <a:spLocks noRot="1" noChangeAspect="1" noMove="1" noResize="1" noEditPoints="1" noAdjustHandles="1" noChangeArrowheads="1" noChangeShapeType="1" noTextEdit="1"/>
              </p:cNvSpPr>
              <p:nvPr/>
            </p:nvSpPr>
            <p:spPr>
              <a:xfrm>
                <a:off x="5019406" y="7100100"/>
                <a:ext cx="772647" cy="672300"/>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EA16F89-4D2D-254B-A0AD-87EAFDD40609}"/>
              </a:ext>
            </a:extLst>
          </p:cNvPr>
          <p:cNvCxnSpPr>
            <a:cxnSpLocks/>
            <a:endCxn id="13" idx="0"/>
          </p:cNvCxnSpPr>
          <p:nvPr/>
        </p:nvCxnSpPr>
        <p:spPr>
          <a:xfrm>
            <a:off x="5019406" y="6283166"/>
            <a:ext cx="386324" cy="81693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97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C0CC0-EB41-4282-A997-5FABC76C63DA}"/>
              </a:ext>
            </a:extLst>
          </p:cNvPr>
          <p:cNvSpPr>
            <a:spLocks noGrp="1"/>
          </p:cNvSpPr>
          <p:nvPr>
            <p:ph type="sldNum" sz="quarter" idx="4"/>
          </p:nvPr>
        </p:nvSpPr>
        <p:spPr/>
        <p:txBody>
          <a:bodyPr/>
          <a:lstStyle/>
          <a:p>
            <a:fld id="{E1C7F28F-C94C-4042-84D8-4BC2F207C7AD}" type="slidenum">
              <a:rPr lang="en-US" smtClean="0"/>
              <a:t>5</a:t>
            </a:fld>
            <a:endParaRPr lang="en-US"/>
          </a:p>
        </p:txBody>
      </p:sp>
      <p:sp>
        <p:nvSpPr>
          <p:cNvPr id="3" name="Title 2">
            <a:extLst>
              <a:ext uri="{FF2B5EF4-FFF2-40B4-BE49-F238E27FC236}">
                <a16:creationId xmlns:a16="http://schemas.microsoft.com/office/drawing/2014/main" id="{4EFAFE8A-C2F0-4E0E-9C3A-AAE3F357A903}"/>
              </a:ext>
            </a:extLst>
          </p:cNvPr>
          <p:cNvSpPr>
            <a:spLocks noGrp="1"/>
          </p:cNvSpPr>
          <p:nvPr>
            <p:ph type="title"/>
          </p:nvPr>
        </p:nvSpPr>
        <p:spPr/>
        <p:txBody>
          <a:bodyPr/>
          <a:lstStyle/>
          <a:p>
            <a:r>
              <a:rPr lang="en-US"/>
              <a:t>Organization</a:t>
            </a:r>
          </a:p>
        </p:txBody>
      </p:sp>
      <p:sp>
        <p:nvSpPr>
          <p:cNvPr id="4" name="Text Placeholder 3">
            <a:extLst>
              <a:ext uri="{FF2B5EF4-FFF2-40B4-BE49-F238E27FC236}">
                <a16:creationId xmlns:a16="http://schemas.microsoft.com/office/drawing/2014/main" id="{A12C2FDF-BAE5-48CC-B2FA-1D6C488BD9DB}"/>
              </a:ext>
            </a:extLst>
          </p:cNvPr>
          <p:cNvSpPr>
            <a:spLocks noGrp="1"/>
          </p:cNvSpPr>
          <p:nvPr>
            <p:ph type="body" sz="quarter" idx="10"/>
          </p:nvPr>
        </p:nvSpPr>
        <p:spPr/>
        <p:txBody>
          <a:bodyPr anchor="t">
            <a:normAutofit fontScale="92500" lnSpcReduction="10000"/>
          </a:bodyPr>
          <a:lstStyle/>
          <a:p>
            <a:pPr marL="381635" indent="-381635">
              <a:spcAft>
                <a:spcPts val="600"/>
              </a:spcAft>
            </a:pPr>
            <a:r>
              <a:rPr lang="en-US" b="1" dirty="0">
                <a:solidFill>
                  <a:schemeClr val="tx1"/>
                </a:solidFill>
                <a:latin typeface="Linux Libertine"/>
              </a:rPr>
              <a:t>Chapters 1-2:</a:t>
            </a:r>
            <a:r>
              <a:rPr lang="en-US" dirty="0">
                <a:solidFill>
                  <a:schemeClr val="tx1"/>
                </a:solidFill>
                <a:latin typeface="Linux Libertine"/>
              </a:rPr>
              <a:t> Network structure inference survey (ACM Computing Surveys). Application areas</a:t>
            </a:r>
          </a:p>
          <a:p>
            <a:pPr marL="381635" indent="-381635">
              <a:spcAft>
                <a:spcPts val="600"/>
              </a:spcAft>
            </a:pPr>
            <a:r>
              <a:rPr lang="en-US" b="1" dirty="0">
                <a:solidFill>
                  <a:schemeClr val="tx1"/>
                </a:solidFill>
                <a:latin typeface="Linux Libertine"/>
              </a:rPr>
              <a:t>Chapters 3:</a:t>
            </a:r>
            <a:r>
              <a:rPr lang="en-US" dirty="0">
                <a:solidFill>
                  <a:schemeClr val="tx1"/>
                </a:solidFill>
                <a:latin typeface="Linux Libertine"/>
              </a:rPr>
              <a:t> task-oriented network model selection, efficiency problem formulations</a:t>
            </a:r>
          </a:p>
          <a:p>
            <a:pPr marL="381635" indent="-381635">
              <a:spcAft>
                <a:spcPts val="600"/>
              </a:spcAft>
            </a:pPr>
            <a:r>
              <a:rPr lang="en-US" b="1" dirty="0">
                <a:solidFill>
                  <a:schemeClr val="tx1"/>
                </a:solidFill>
                <a:latin typeface="Linux Libertine"/>
              </a:rPr>
              <a:t>Chapter 4</a:t>
            </a:r>
            <a:r>
              <a:rPr lang="en-US" dirty="0">
                <a:solidFill>
                  <a:schemeClr val="tx1"/>
                </a:solidFill>
                <a:latin typeface="Linux Libertine"/>
              </a:rPr>
              <a:t>: Methodology for model selection (3-4 in submission: IEEE TKDE)</a:t>
            </a:r>
          </a:p>
          <a:p>
            <a:pPr marL="381635" indent="-381635">
              <a:spcAft>
                <a:spcPts val="600"/>
              </a:spcAft>
            </a:pPr>
            <a:r>
              <a:rPr lang="en-US" b="1" dirty="0">
                <a:solidFill>
                  <a:schemeClr val="tx1"/>
                </a:solidFill>
                <a:latin typeface="Linux Libertine"/>
              </a:rPr>
              <a:t>Chapter 5:</a:t>
            </a:r>
            <a:r>
              <a:rPr lang="en-US" dirty="0">
                <a:solidFill>
                  <a:schemeClr val="tx1"/>
                </a:solidFill>
                <a:latin typeface="Linux Libertine"/>
              </a:rPr>
              <a:t> Application study: baboon social network inference, interaction prediction (AAAI Workshop, Nature Scientific Reports)</a:t>
            </a:r>
          </a:p>
          <a:p>
            <a:pPr marL="381635" indent="-381635">
              <a:spcAft>
                <a:spcPts val="600"/>
              </a:spcAft>
            </a:pPr>
            <a:r>
              <a:rPr lang="en-US" b="1" dirty="0">
                <a:solidFill>
                  <a:schemeClr val="tx1"/>
                </a:solidFill>
                <a:latin typeface="Linux Libertine"/>
              </a:rPr>
              <a:t>Chapter 6:</a:t>
            </a:r>
            <a:r>
              <a:rPr lang="en-US" dirty="0">
                <a:solidFill>
                  <a:schemeClr val="tx1"/>
                </a:solidFill>
                <a:latin typeface="Linux Libertine"/>
              </a:rPr>
              <a:t> Privacy Shadow, measuring node predictability over time (in submission: KDD)</a:t>
            </a:r>
          </a:p>
        </p:txBody>
      </p:sp>
    </p:spTree>
    <p:extLst>
      <p:ext uri="{BB962C8B-B14F-4D97-AF65-F5344CB8AC3E}">
        <p14:creationId xmlns:p14="http://schemas.microsoft.com/office/powerpoint/2010/main" val="33779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50</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attention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57150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i</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l-GR" i="1">
                                      <a:latin typeface="Cambria Math" panose="02040503050406030204" pitchFamily="18" charset="0"/>
                                    </a:rPr>
                                    <m:t>𝛼</m:t>
                                  </m:r>
                                </m:e>
                                <m:sub>
                                  <m:r>
                                    <a:rPr lang="en-US" b="0" i="1" smtClean="0">
                                      <a:latin typeface="Cambria Math" panose="02040503050406030204" pitchFamily="18" charset="0"/>
                                    </a:rPr>
                                    <m:t>𝑗𝑖</m:t>
                                  </m:r>
                                </m:sub>
                              </m:sSub>
                              <m:r>
                                <a:rPr lang="en-US" b="0" i="1" smtClean="0">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m:oMathPara>
                </a14:m>
                <a:endParaRPr lang="en-US"/>
              </a:p>
              <a:p>
                <a:pPr marL="0" indent="0">
                  <a:buNone/>
                </a:pPr>
                <a:r>
                  <a:rPr lang="en-US"/>
                  <a:t>Where for attention function a():</a:t>
                </a:r>
              </a:p>
              <a:p>
                <a:pPr marL="0" indent="0">
                  <a:buNone/>
                </a:pPr>
                <a:endParaRPr lang="en-US"/>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5715000" cy="6229668"/>
              </a:xfrm>
              <a:blipFill>
                <a:blip r:embed="rId2"/>
                <a:stretch>
                  <a:fillRect l="-3198" r="-30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spTree>
    <p:extLst>
      <p:ext uri="{BB962C8B-B14F-4D97-AF65-F5344CB8AC3E}">
        <p14:creationId xmlns:p14="http://schemas.microsoft.com/office/powerpoint/2010/main" val="289315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21E96-A879-D44B-9A11-D6AC4911539E}"/>
              </a:ext>
            </a:extLst>
          </p:cNvPr>
          <p:cNvSpPr>
            <a:spLocks noGrp="1"/>
          </p:cNvSpPr>
          <p:nvPr>
            <p:ph type="sldNum" sz="quarter" idx="4"/>
          </p:nvPr>
        </p:nvSpPr>
        <p:spPr/>
        <p:txBody>
          <a:bodyPr/>
          <a:lstStyle/>
          <a:p>
            <a:fld id="{E1C7F28F-C94C-4042-84D8-4BC2F207C7AD}" type="slidenum">
              <a:rPr lang="en-US" smtClean="0"/>
              <a:t>51</a:t>
            </a:fld>
            <a:endParaRPr lang="en-US"/>
          </a:p>
        </p:txBody>
      </p:sp>
      <p:sp>
        <p:nvSpPr>
          <p:cNvPr id="3" name="Title 2">
            <a:extLst>
              <a:ext uri="{FF2B5EF4-FFF2-40B4-BE49-F238E27FC236}">
                <a16:creationId xmlns:a16="http://schemas.microsoft.com/office/drawing/2014/main" id="{2DCD96CD-03B5-D741-A925-B5F360174847}"/>
              </a:ext>
            </a:extLst>
          </p:cNvPr>
          <p:cNvSpPr>
            <a:spLocks noGrp="1"/>
          </p:cNvSpPr>
          <p:nvPr>
            <p:ph type="title"/>
          </p:nvPr>
        </p:nvSpPr>
        <p:spPr/>
        <p:txBody>
          <a:bodyPr/>
          <a:lstStyle/>
          <a:p>
            <a:r>
              <a:rPr lang="en-US"/>
              <a:t>Full batch training</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7FDF341-A7B5-DB41-95BA-893748E1D3A7}"/>
                  </a:ext>
                </a:extLst>
              </p:cNvPr>
              <p:cNvSpPr>
                <a:spLocks noGrp="1"/>
              </p:cNvSpPr>
              <p:nvPr>
                <p:ph type="body" sz="quarter" idx="10"/>
              </p:nvPr>
            </p:nvSpPr>
            <p:spPr/>
            <p:txBody>
              <a:bodyPr>
                <a:normAutofit lnSpcReduction="10000"/>
              </a:bodyPr>
              <a:lstStyle/>
              <a:p>
                <a:pPr marL="0" indent="0">
                  <a:buNone/>
                </a:pPr>
                <a:r>
                  <a:rPr lang="en-US"/>
                  <a:t>M = (W</a:t>
                </a:r>
                <a:r>
                  <a:rPr lang="en-US" baseline="-25000"/>
                  <a:t>1</a:t>
                </a:r>
                <a:r>
                  <a:rPr lang="en-US"/>
                  <a:t>, W</a:t>
                </a:r>
                <a:r>
                  <a:rPr lang="en-US" baseline="-25000"/>
                  <a:t>2</a:t>
                </a:r>
                <a:r>
                  <a:rPr lang="en-US"/>
                  <a:t>…W</a:t>
                </a:r>
                <a:r>
                  <a:rPr lang="en-US" baseline="-25000"/>
                  <a:t>L</a:t>
                </a:r>
                <a:r>
                  <a:rPr lang="en-US"/>
                  <a:t>), H</a:t>
                </a:r>
                <a:r>
                  <a:rPr lang="en-US" baseline="-25000"/>
                  <a:t>0</a:t>
                </a:r>
                <a:r>
                  <a:rPr lang="en-US"/>
                  <a:t> = A</a:t>
                </a:r>
              </a:p>
              <a:p>
                <a:pPr marL="0" indent="0">
                  <a:buNone/>
                </a:pPr>
                <a:r>
                  <a:rPr lang="en-US"/>
                  <a:t>For </a:t>
                </a:r>
                <a:r>
                  <a:rPr lang="en-US" i="1"/>
                  <a:t>l</a:t>
                </a:r>
                <a:r>
                  <a:rPr lang="en-US"/>
                  <a:t> in 1…L</a:t>
                </a:r>
              </a:p>
              <a:p>
                <a:pPr marL="509412" lvl="1" indent="0">
                  <a:buNone/>
                </a:pPr>
                <a:r>
                  <a:rPr lang="en-US"/>
                  <a:t>For </a:t>
                </a:r>
                <a:r>
                  <a:rPr lang="en-US" i="1"/>
                  <a:t>i</a:t>
                </a:r>
                <a:r>
                  <a:rPr lang="en-US"/>
                  <a:t> in V</a:t>
                </a:r>
              </a:p>
              <a:p>
                <a:pPr marL="1476375" lvl="2" indent="-457200"/>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reduce</m:t>
                        </m:r>
                      </m:e>
                      <m:sub>
                        <m:r>
                          <m:rPr>
                            <m:sty m:val="p"/>
                          </m:rPr>
                          <a:rPr lang="en-US" b="0" i="0" smtClean="0">
                            <a:latin typeface="Cambria Math" panose="02040503050406030204" pitchFamily="18" charset="0"/>
                          </a:rPr>
                          <m:t>M</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pull</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𝑖</m:t>
                            </m:r>
                          </m:e>
                        </m:d>
                      </m:e>
                    </m:d>
                  </m:oMath>
                </a14:m>
                <a:endParaRPr lang="en-US"/>
              </a:p>
              <a:p>
                <a:pPr marL="127703" indent="0">
                  <a:buNone/>
                </a:pPr>
                <a:r>
                  <a:rPr lang="en-US"/>
                  <a:t>backpropagation(M)</a:t>
                </a:r>
              </a:p>
              <a:p>
                <a:pPr marL="0" indent="0">
                  <a:buNone/>
                </a:pPr>
                <a:endParaRPr lang="en-US"/>
              </a:p>
              <a:p>
                <a:r>
                  <a:rPr lang="en-US"/>
                  <a:t>How to scale? We can sample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a:t>, but:</a:t>
                </a:r>
              </a:p>
              <a:p>
                <a:pPr lvl="1"/>
                <a:r>
                  <a:rPr lang="en-US" i="1"/>
                  <a:t>Need</a:t>
                </a:r>
                <a:r>
                  <a:rPr lang="en-US"/>
                  <a:t>: robust gradient </a:t>
                </a:r>
              </a:p>
              <a:p>
                <a:pPr lvl="1"/>
                <a:r>
                  <a:rPr lang="en-US" i="1"/>
                  <a:t>Need</a:t>
                </a:r>
                <a:r>
                  <a:rPr lang="en-US"/>
                  <a:t>: connectivity</a:t>
                </a:r>
              </a:p>
              <a:p>
                <a:pPr lvl="2"/>
                <a:r>
                  <a:rPr lang="en-US"/>
                  <a:t>otherwise we don’t learn </a:t>
                </a:r>
                <a:r>
                  <a:rPr lang="en-US" err="1"/>
                  <a:t>w.r.t</a:t>
                </a:r>
                <a:r>
                  <a:rPr lang="en-US"/>
                  <a:t> graph structure</a:t>
                </a:r>
              </a:p>
              <a:p>
                <a:pPr lvl="1"/>
                <a:r>
                  <a:rPr lang="en-US" i="1"/>
                  <a:t>Motivates</a:t>
                </a:r>
                <a:r>
                  <a:rPr lang="en-US"/>
                  <a:t>: graph traversal methods</a:t>
                </a:r>
              </a:p>
              <a:p>
                <a:pPr lvl="1"/>
                <a:endParaRPr lang="en-US"/>
              </a:p>
            </p:txBody>
          </p:sp>
        </mc:Choice>
        <mc:Fallback>
          <p:sp>
            <p:nvSpPr>
              <p:cNvPr id="4" name="Text Placeholder 3">
                <a:extLst>
                  <a:ext uri="{FF2B5EF4-FFF2-40B4-BE49-F238E27FC236}">
                    <a16:creationId xmlns:a16="http://schemas.microsoft.com/office/drawing/2014/main" id="{D7FDF341-A7B5-DB41-95BA-893748E1D3A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935" t="-2449" b="-881"/>
                </a:stretch>
              </a:blipFill>
            </p:spPr>
            <p:txBody>
              <a:bodyPr/>
              <a:lstStyle/>
              <a:p>
                <a:r>
                  <a:rPr lang="en-US">
                    <a:noFill/>
                  </a:rPr>
                  <a:t> </a:t>
                </a:r>
              </a:p>
            </p:txBody>
          </p:sp>
        </mc:Fallback>
      </mc:AlternateContent>
    </p:spTree>
    <p:extLst>
      <p:ext uri="{BB962C8B-B14F-4D97-AF65-F5344CB8AC3E}">
        <p14:creationId xmlns:p14="http://schemas.microsoft.com/office/powerpoint/2010/main" val="204707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207B1-65D1-DE4D-90A7-F78D8B0C7D6F}"/>
              </a:ext>
            </a:extLst>
          </p:cNvPr>
          <p:cNvSpPr>
            <a:spLocks noGrp="1"/>
          </p:cNvSpPr>
          <p:nvPr>
            <p:ph type="sldNum" sz="quarter" idx="4"/>
          </p:nvPr>
        </p:nvSpPr>
        <p:spPr/>
        <p:txBody>
          <a:bodyPr/>
          <a:lstStyle/>
          <a:p>
            <a:fld id="{E1C7F28F-C94C-4042-84D8-4BC2F207C7AD}" type="slidenum">
              <a:rPr lang="en-US" smtClean="0"/>
              <a:t>52</a:t>
            </a:fld>
            <a:endParaRPr lang="en-US"/>
          </a:p>
        </p:txBody>
      </p:sp>
      <p:sp>
        <p:nvSpPr>
          <p:cNvPr id="3" name="Title 2">
            <a:extLst>
              <a:ext uri="{FF2B5EF4-FFF2-40B4-BE49-F238E27FC236}">
                <a16:creationId xmlns:a16="http://schemas.microsoft.com/office/drawing/2014/main" id="{3E3CA865-E463-A240-A846-4CACA969EAE9}"/>
              </a:ext>
            </a:extLst>
          </p:cNvPr>
          <p:cNvSpPr>
            <a:spLocks noGrp="1"/>
          </p:cNvSpPr>
          <p:nvPr>
            <p:ph type="title"/>
          </p:nvPr>
        </p:nvSpPr>
        <p:spPr/>
        <p:txBody>
          <a:bodyPr/>
          <a:lstStyle/>
          <a:p>
            <a:r>
              <a:rPr lang="en-US"/>
              <a:t>Open questions: end-to-end learning</a:t>
            </a:r>
          </a:p>
        </p:txBody>
      </p:sp>
      <p:sp>
        <p:nvSpPr>
          <p:cNvPr id="4" name="Text Placeholder 3">
            <a:extLst>
              <a:ext uri="{FF2B5EF4-FFF2-40B4-BE49-F238E27FC236}">
                <a16:creationId xmlns:a16="http://schemas.microsoft.com/office/drawing/2014/main" id="{EADA6D20-D2D4-EA48-99E6-0351292D7602}"/>
              </a:ext>
            </a:extLst>
          </p:cNvPr>
          <p:cNvSpPr>
            <a:spLocks noGrp="1"/>
          </p:cNvSpPr>
          <p:nvPr>
            <p:ph type="body" sz="quarter" idx="10"/>
          </p:nvPr>
        </p:nvSpPr>
        <p:spPr/>
        <p:txBody>
          <a:bodyPr/>
          <a:lstStyle/>
          <a:p>
            <a:pPr marL="0" indent="0">
              <a:buNone/>
            </a:pPr>
            <a:r>
              <a:rPr lang="en-US" sz="3500"/>
              <a:t>“One of the hallmarks of deep learning has been its ability to perform complex computations over raw sensory data, such as images and text, yet it is unclear the best ways to convert sensory data into more structured representations like graphs”*</a:t>
            </a:r>
            <a:endParaRPr lang="en-US"/>
          </a:p>
          <a:p>
            <a:endParaRPr lang="en-US"/>
          </a:p>
          <a:p>
            <a:r>
              <a:rPr lang="en-US"/>
              <a:t>Graph convolution networks (typically on given graphs)</a:t>
            </a:r>
          </a:p>
          <a:p>
            <a:pPr lvl="1"/>
            <a:r>
              <a:rPr lang="en-US"/>
              <a:t>Recent work on learned graph structure:</a:t>
            </a:r>
          </a:p>
          <a:p>
            <a:pPr lvl="2"/>
            <a:r>
              <a:rPr lang="en-US" sz="1800"/>
              <a:t>Yang, Z., et al. (2018). </a:t>
            </a:r>
            <a:r>
              <a:rPr lang="en-US" sz="1800" err="1"/>
              <a:t>GLoMo</a:t>
            </a:r>
            <a:r>
              <a:rPr lang="en-US" sz="1800"/>
              <a:t>: </a:t>
            </a:r>
            <a:r>
              <a:rPr lang="en-US" sz="1800" err="1"/>
              <a:t>Unsupervisedly</a:t>
            </a:r>
            <a:r>
              <a:rPr lang="en-US" sz="1800"/>
              <a:t> Learned Relational Graphs as Transferable Representations. </a:t>
            </a:r>
            <a:r>
              <a:rPr lang="en-US" sz="1800" i="1" err="1"/>
              <a:t>arXiv</a:t>
            </a:r>
            <a:r>
              <a:rPr lang="en-US" sz="1800" i="1"/>
              <a:t> preprint arXiv:1806.05662</a:t>
            </a:r>
            <a:r>
              <a:rPr lang="en-US" sz="1800"/>
              <a:t>.</a:t>
            </a:r>
          </a:p>
        </p:txBody>
      </p:sp>
      <p:sp>
        <p:nvSpPr>
          <p:cNvPr id="5" name="Rectangle 4">
            <a:extLst>
              <a:ext uri="{FF2B5EF4-FFF2-40B4-BE49-F238E27FC236}">
                <a16:creationId xmlns:a16="http://schemas.microsoft.com/office/drawing/2014/main" id="{E4C11968-A9D8-1847-83B0-5091B44093C9}"/>
              </a:ext>
            </a:extLst>
          </p:cNvPr>
          <p:cNvSpPr/>
          <p:nvPr/>
        </p:nvSpPr>
        <p:spPr>
          <a:xfrm>
            <a:off x="1021080" y="7150736"/>
            <a:ext cx="8534400" cy="646331"/>
          </a:xfrm>
          <a:prstGeom prst="rect">
            <a:avLst/>
          </a:prstGeom>
        </p:spPr>
        <p:txBody>
          <a:bodyPr wrap="square">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Battaglia, P. W. et al. (2018). Relational inductive biases, deep learning, and graph networks. </a:t>
            </a:r>
            <a:r>
              <a:rPr lang="en-US" i="1" err="1">
                <a:latin typeface="Linux Libertine" panose="02000503000000000000" pitchFamily="2" charset="0"/>
                <a:ea typeface="Linux Libertine" panose="02000503000000000000" pitchFamily="2" charset="0"/>
                <a:cs typeface="Linux Libertine" panose="02000503000000000000" pitchFamily="2" charset="0"/>
              </a:rPr>
              <a:t>arXiv</a:t>
            </a:r>
            <a:r>
              <a:rPr lang="en-US" i="1">
                <a:latin typeface="Linux Libertine" panose="02000503000000000000" pitchFamily="2" charset="0"/>
                <a:ea typeface="Linux Libertine" panose="02000503000000000000" pitchFamily="2" charset="0"/>
                <a:cs typeface="Linux Libertine" panose="02000503000000000000" pitchFamily="2" charset="0"/>
              </a:rPr>
              <a:t> preprint arXiv:1806.01261</a:t>
            </a:r>
            <a:r>
              <a:rPr lang="en-US">
                <a:latin typeface="Linux Libertine" panose="02000503000000000000"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3372884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EDAA3E-BBAB-3146-B0D1-364931BE2E81}"/>
              </a:ext>
            </a:extLst>
          </p:cNvPr>
          <p:cNvSpPr>
            <a:spLocks noGrp="1"/>
          </p:cNvSpPr>
          <p:nvPr>
            <p:ph type="sldNum" sz="quarter" idx="4"/>
          </p:nvPr>
        </p:nvSpPr>
        <p:spPr/>
        <p:txBody>
          <a:bodyPr/>
          <a:lstStyle/>
          <a:p>
            <a:fld id="{E1C7F28F-C94C-4042-84D8-4BC2F207C7AD}" type="slidenum">
              <a:rPr lang="en-US" smtClean="0"/>
              <a:t>53</a:t>
            </a:fld>
            <a:endParaRPr lang="en-US"/>
          </a:p>
        </p:txBody>
      </p:sp>
      <p:sp>
        <p:nvSpPr>
          <p:cNvPr id="3" name="Title 2">
            <a:extLst>
              <a:ext uri="{FF2B5EF4-FFF2-40B4-BE49-F238E27FC236}">
                <a16:creationId xmlns:a16="http://schemas.microsoft.com/office/drawing/2014/main" id="{DD252ACE-7823-6648-B7C3-514CA581FA95}"/>
              </a:ext>
            </a:extLst>
          </p:cNvPr>
          <p:cNvSpPr>
            <a:spLocks noGrp="1"/>
          </p:cNvSpPr>
          <p:nvPr>
            <p:ph type="title"/>
          </p:nvPr>
        </p:nvSpPr>
        <p:spPr/>
        <p:txBody>
          <a:bodyPr/>
          <a:lstStyle/>
          <a:p>
            <a:r>
              <a:rPr lang="en-US"/>
              <a:t>“Structure is Everywhere”</a:t>
            </a:r>
          </a:p>
        </p:txBody>
      </p:sp>
      <p:sp>
        <p:nvSpPr>
          <p:cNvPr id="4" name="Text Placeholder 3">
            <a:extLst>
              <a:ext uri="{FF2B5EF4-FFF2-40B4-BE49-F238E27FC236}">
                <a16:creationId xmlns:a16="http://schemas.microsoft.com/office/drawing/2014/main" id="{A416CB6F-A320-B04F-9963-D9130BC57781}"/>
              </a:ext>
            </a:extLst>
          </p:cNvPr>
          <p:cNvSpPr>
            <a:spLocks noGrp="1"/>
          </p:cNvSpPr>
          <p:nvPr>
            <p:ph type="body" sz="quarter" idx="10"/>
          </p:nvPr>
        </p:nvSpPr>
        <p:spPr/>
        <p:txBody>
          <a:bodyPr/>
          <a:lstStyle/>
          <a:p>
            <a:r>
              <a:rPr lang="en-US"/>
              <a:t>Graphs are a convenient representation</a:t>
            </a:r>
          </a:p>
          <a:p>
            <a:pPr lvl="1"/>
            <a:r>
              <a:rPr lang="en-US"/>
              <a:t>So we tend to see graphs everywhere</a:t>
            </a:r>
          </a:p>
          <a:p>
            <a:r>
              <a:rPr lang="en-US"/>
              <a:t>But which problems are more natural with different representations?</a:t>
            </a:r>
          </a:p>
          <a:p>
            <a:pPr lvl="1"/>
            <a:r>
              <a:rPr lang="en-US"/>
              <a:t>Groups*, Streams**, Sets</a:t>
            </a:r>
          </a:p>
          <a:p>
            <a:pPr lvl="1"/>
            <a:endParaRPr lang="en-US"/>
          </a:p>
          <a:p>
            <a:pPr marL="509412" lvl="1" indent="0">
              <a:buNone/>
            </a:pPr>
            <a:endParaRPr lang="en-US"/>
          </a:p>
          <a:p>
            <a:pPr marL="635176" indent="-571500"/>
            <a:endParaRPr lang="en-US"/>
          </a:p>
        </p:txBody>
      </p:sp>
      <p:sp>
        <p:nvSpPr>
          <p:cNvPr id="5" name="Rectangle 4">
            <a:extLst>
              <a:ext uri="{FF2B5EF4-FFF2-40B4-BE49-F238E27FC236}">
                <a16:creationId xmlns:a16="http://schemas.microsoft.com/office/drawing/2014/main" id="{6FD4424D-7206-E34F-B3C8-AB6DF2F2ACF0}"/>
              </a:ext>
            </a:extLst>
          </p:cNvPr>
          <p:cNvSpPr/>
          <p:nvPr/>
        </p:nvSpPr>
        <p:spPr>
          <a:xfrm>
            <a:off x="952500" y="6869665"/>
            <a:ext cx="89535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Koutra</a:t>
            </a:r>
            <a:r>
              <a:rPr lang="en-US">
                <a:latin typeface="Linux Libertine" panose="02000503000000000000" pitchFamily="2" charset="0"/>
              </a:rPr>
              <a:t>, D., Shah, N., Vogelstein, J. T., Gallagher, B., &amp; </a:t>
            </a:r>
            <a:r>
              <a:rPr lang="en-US" err="1">
                <a:latin typeface="Linux Libertine" panose="02000503000000000000" pitchFamily="2" charset="0"/>
              </a:rPr>
              <a:t>Faloutsos</a:t>
            </a:r>
            <a:r>
              <a:rPr lang="en-US">
                <a:latin typeface="Linux Libertine" panose="02000503000000000000" pitchFamily="2" charset="0"/>
              </a:rPr>
              <a:t>, C. (2016). Delta C on: principled massive-graph similarity function with attribution. ACM Transactions on Knowledge Discovery from Data (TKDD), 10(3), 28.</a:t>
            </a:r>
          </a:p>
        </p:txBody>
      </p:sp>
      <p:sp>
        <p:nvSpPr>
          <p:cNvPr id="6" name="Rectangle 5">
            <a:extLst>
              <a:ext uri="{FF2B5EF4-FFF2-40B4-BE49-F238E27FC236}">
                <a16:creationId xmlns:a16="http://schemas.microsoft.com/office/drawing/2014/main" id="{5C9A76CB-973B-EC45-A989-11F433129F20}"/>
              </a:ext>
            </a:extLst>
          </p:cNvPr>
          <p:cNvSpPr/>
          <p:nvPr/>
        </p:nvSpPr>
        <p:spPr>
          <a:xfrm>
            <a:off x="952500" y="4946805"/>
            <a:ext cx="91059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Tantipathananandh</a:t>
            </a:r>
            <a:r>
              <a:rPr lang="en-US">
                <a:latin typeface="Linux Libertine" panose="02000503000000000000" pitchFamily="2" charset="0"/>
              </a:rPr>
              <a:t>, C., Berger-Wolf, T., &amp; Kempe, D. (2007). A framework for community identification in dynamic social networks. In Proceedings of the 13th ACM SIGKDD international conference on Knowledge discovery and data mining (pp. 717-726). ACM.</a:t>
            </a:r>
          </a:p>
        </p:txBody>
      </p:sp>
      <p:sp>
        <p:nvSpPr>
          <p:cNvPr id="7" name="Rectangle 6">
            <a:extLst>
              <a:ext uri="{FF2B5EF4-FFF2-40B4-BE49-F238E27FC236}">
                <a16:creationId xmlns:a16="http://schemas.microsoft.com/office/drawing/2014/main" id="{86566403-F9CE-6E4D-A7A5-0B9329959A83}"/>
              </a:ext>
            </a:extLst>
          </p:cNvPr>
          <p:cNvSpPr/>
          <p:nvPr/>
        </p:nvSpPr>
        <p:spPr>
          <a:xfrm>
            <a:off x="952500" y="5908235"/>
            <a:ext cx="8953500" cy="923330"/>
          </a:xfrm>
          <a:prstGeom prst="rect">
            <a:avLst/>
          </a:prstGeom>
        </p:spPr>
        <p:txBody>
          <a:bodyPr wrap="square">
            <a:spAutoFit/>
          </a:bodyPr>
          <a:lstStyle/>
          <a:p>
            <a:r>
              <a:rPr lang="en-US">
                <a:latin typeface="Linux Libertine" panose="02000503000000000000" pitchFamily="2" charset="0"/>
              </a:rPr>
              <a:t>**Wu, C. Y., Ahmed, A., </a:t>
            </a:r>
            <a:r>
              <a:rPr lang="en-US" err="1">
                <a:latin typeface="Linux Libertine" panose="02000503000000000000" pitchFamily="2" charset="0"/>
              </a:rPr>
              <a:t>Beutel</a:t>
            </a:r>
            <a:r>
              <a:rPr lang="en-US">
                <a:latin typeface="Linux Libertine" panose="02000503000000000000" pitchFamily="2" charset="0"/>
              </a:rPr>
              <a:t>, A., </a:t>
            </a:r>
            <a:r>
              <a:rPr lang="en-US" err="1">
                <a:latin typeface="Linux Libertine" panose="02000503000000000000" pitchFamily="2" charset="0"/>
              </a:rPr>
              <a:t>Smola</a:t>
            </a:r>
            <a:r>
              <a:rPr lang="en-US">
                <a:latin typeface="Linux Libertine" panose="02000503000000000000" pitchFamily="2" charset="0"/>
              </a:rPr>
              <a:t>, A. J., &amp; Jing, H. Recurrent recommender networks. In Proceedings of the tenth ACM international conference on web search and data mining (pp. 495-503). ACM.</a:t>
            </a:r>
          </a:p>
        </p:txBody>
      </p:sp>
    </p:spTree>
    <p:extLst>
      <p:ext uri="{BB962C8B-B14F-4D97-AF65-F5344CB8AC3E}">
        <p14:creationId xmlns:p14="http://schemas.microsoft.com/office/powerpoint/2010/main" val="11257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E4E27A-323F-A64B-9C79-0F61C21AA48F}"/>
              </a:ext>
            </a:extLst>
          </p:cNvPr>
          <p:cNvSpPr>
            <a:spLocks noGrp="1"/>
          </p:cNvSpPr>
          <p:nvPr>
            <p:ph type="sldNum" sz="quarter" idx="4"/>
          </p:nvPr>
        </p:nvSpPr>
        <p:spPr/>
        <p:txBody>
          <a:bodyPr/>
          <a:lstStyle/>
          <a:p>
            <a:fld id="{E1C7F28F-C94C-4042-84D8-4BC2F207C7AD}" type="slidenum">
              <a:rPr lang="en-US" smtClean="0"/>
              <a:t>54</a:t>
            </a:fld>
            <a:endParaRPr lang="en-US"/>
          </a:p>
        </p:txBody>
      </p:sp>
      <p:sp>
        <p:nvSpPr>
          <p:cNvPr id="3" name="Title 2">
            <a:extLst>
              <a:ext uri="{FF2B5EF4-FFF2-40B4-BE49-F238E27FC236}">
                <a16:creationId xmlns:a16="http://schemas.microsoft.com/office/drawing/2014/main" id="{8800D62F-B296-2247-8D56-21FA6522956A}"/>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283016B-6360-BB42-B768-295EE66E4822}"/>
              </a:ext>
            </a:extLst>
          </p:cNvPr>
          <p:cNvSpPr>
            <a:spLocks noGrp="1"/>
          </p:cNvSpPr>
          <p:nvPr>
            <p:ph type="body" sz="quarter" idx="10"/>
          </p:nvPr>
        </p:nvSpPr>
        <p:spPr/>
        <p:txBody>
          <a:bodyPr>
            <a:normAutofit fontScale="92500" lnSpcReduction="10000"/>
          </a:bodyPr>
          <a:lstStyle/>
          <a:p>
            <a:r>
              <a:rPr lang="en-US"/>
              <a:t>DSSG-programs: high impact, simple models</a:t>
            </a:r>
          </a:p>
          <a:p>
            <a:pPr lvl="1"/>
            <a:r>
              <a:rPr lang="en-US"/>
              <a:t>Capacity-building in non-profits (*solved*)</a:t>
            </a:r>
          </a:p>
          <a:p>
            <a:r>
              <a:rPr lang="en-US"/>
              <a:t>Fundamental challenges: </a:t>
            </a:r>
          </a:p>
          <a:p>
            <a:pPr marL="742950" indent="-742950">
              <a:buFont typeface="+mj-lt"/>
              <a:buAutoNum type="arabicPeriod"/>
            </a:pPr>
            <a:r>
              <a:rPr lang="en-US"/>
              <a:t>Scaling Domains:</a:t>
            </a:r>
          </a:p>
          <a:p>
            <a:pPr lvl="1"/>
            <a:r>
              <a:rPr lang="en-US"/>
              <a:t>Many domains are hand-written, hand-collected</a:t>
            </a:r>
          </a:p>
          <a:p>
            <a:pPr lvl="2"/>
            <a:r>
              <a:rPr lang="en-US"/>
              <a:t>e.g. No scalable UIDs in population biology</a:t>
            </a:r>
          </a:p>
          <a:p>
            <a:pPr lvl="1"/>
            <a:r>
              <a:rPr lang="en-US"/>
              <a:t>Build </a:t>
            </a:r>
            <a:r>
              <a:rPr lang="en-US" i="1"/>
              <a:t>consistent</a:t>
            </a:r>
            <a:r>
              <a:rPr lang="en-US"/>
              <a:t> representations over diverse inputs</a:t>
            </a:r>
          </a:p>
          <a:p>
            <a:pPr lvl="1"/>
            <a:r>
              <a:rPr lang="en-US"/>
              <a:t>Human-in-the-loop (e.g. active learning) in graphs</a:t>
            </a:r>
          </a:p>
          <a:p>
            <a:pPr marL="742950" indent="-742950">
              <a:buFont typeface="+mj-lt"/>
              <a:buAutoNum type="arabicPeriod"/>
            </a:pPr>
            <a:r>
              <a:rPr lang="en-US"/>
              <a:t>Graphs encode local bias (e.g. link prediction, political affiliation):</a:t>
            </a:r>
          </a:p>
          <a:p>
            <a:pPr marL="1188686" lvl="1" indent="-742950"/>
            <a:r>
              <a:rPr lang="en-US"/>
              <a:t>Local model sampling in equitable (e.g. unbiased control) representation learning</a:t>
            </a:r>
          </a:p>
          <a:p>
            <a:pPr lvl="1"/>
            <a:endParaRPr lang="en-US"/>
          </a:p>
        </p:txBody>
      </p:sp>
    </p:spTree>
    <p:extLst>
      <p:ext uri="{BB962C8B-B14F-4D97-AF65-F5344CB8AC3E}">
        <p14:creationId xmlns:p14="http://schemas.microsoft.com/office/powerpoint/2010/main" val="387755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6</a:t>
            </a:fld>
            <a:endParaRPr lang="en-US"/>
          </a:p>
        </p:txBody>
      </p:sp>
      <p:sp>
        <p:nvSpPr>
          <p:cNvPr id="3" name="Title 2"/>
          <p:cNvSpPr>
            <a:spLocks noGrp="1"/>
          </p:cNvSpPr>
          <p:nvPr>
            <p:ph type="title"/>
          </p:nvPr>
        </p:nvSpPr>
        <p:spPr/>
        <p:txBody>
          <a:bodyPr>
            <a:normAutofit fontScale="90000"/>
          </a:bodyPr>
          <a:lstStyle/>
          <a:p>
            <a:r>
              <a:rPr lang="en-US"/>
              <a:t>Predictive Evaluation: Inference</a:t>
            </a:r>
          </a:p>
        </p:txBody>
      </p:sp>
      <p:sp>
        <p:nvSpPr>
          <p:cNvPr id="5" name="TextBox 4"/>
          <p:cNvSpPr txBox="1"/>
          <p:nvPr/>
        </p:nvSpPr>
        <p:spPr>
          <a:xfrm>
            <a:off x="1117549" y="6882926"/>
            <a:ext cx="8879579" cy="923330"/>
          </a:xfrm>
          <a:prstGeom prst="rect">
            <a:avLst/>
          </a:prstGeom>
          <a:noFill/>
        </p:spPr>
        <p:txBody>
          <a:bodyPr wrap="square" rtlCol="0">
            <a:spAutoFit/>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Farine</a:t>
            </a:r>
            <a:r>
              <a:rPr lang="en-US" dirty="0">
                <a:latin typeface="Linux Libertine" panose="02000503000000000000" pitchFamily="2" charset="0"/>
                <a:ea typeface="Linux Libertine" panose="02000503000000000000" pitchFamily="2" charset="0"/>
                <a:cs typeface="Linux Libertine" panose="02000503000000000000" pitchFamily="2" charset="0"/>
              </a:rPr>
              <a:t>, D. R., </a:t>
            </a:r>
            <a:r>
              <a:rPr lang="en-US" dirty="0" err="1">
                <a:latin typeface="Linux Libertine" panose="02000503000000000000" pitchFamily="2" charset="0"/>
                <a:ea typeface="Linux Libertine" panose="02000503000000000000" pitchFamily="2" charset="0"/>
                <a:cs typeface="Linux Libertine" panose="02000503000000000000" pitchFamily="2" charset="0"/>
              </a:rPr>
              <a:t>Strandburg-Peshkin</a:t>
            </a:r>
            <a:r>
              <a:rPr lang="en-US" dirty="0">
                <a:latin typeface="Linux Libertine" panose="02000503000000000000" pitchFamily="2" charset="0"/>
                <a:ea typeface="Linux Libertine" panose="02000503000000000000" pitchFamily="2" charset="0"/>
                <a:cs typeface="Linux Libertine" panose="02000503000000000000" pitchFamily="2" charset="0"/>
              </a:rPr>
              <a:t>, A., Berger-Wolf, T., </a:t>
            </a:r>
            <a:r>
              <a:rPr lang="en-US" dirty="0" err="1">
                <a:latin typeface="Linux Libertine" panose="02000503000000000000" pitchFamily="2" charset="0"/>
                <a:ea typeface="Linux Libertine" panose="02000503000000000000" pitchFamily="2" charset="0"/>
                <a:cs typeface="Linux Libertine" panose="02000503000000000000" pitchFamily="2" charset="0"/>
              </a:rPr>
              <a:t>Ziebart</a:t>
            </a:r>
            <a:r>
              <a:rPr lang="en-US" dirty="0">
                <a:latin typeface="Linux Libertine" panose="02000503000000000000" pitchFamily="2" charset="0"/>
                <a:ea typeface="Linux Libertine" panose="02000503000000000000" pitchFamily="2" charset="0"/>
                <a:cs typeface="Linux Libertine" panose="02000503000000000000" pitchFamily="2" charset="0"/>
              </a:rPr>
              <a:t>, B., </a:t>
            </a:r>
            <a:r>
              <a:rPr lang="en-US" b="1" dirty="0">
                <a:latin typeface="Linux Libertine" panose="02000503000000000000" pitchFamily="2" charset="0"/>
                <a:ea typeface="Linux Libertine" panose="02000503000000000000" pitchFamily="2" charset="0"/>
                <a:cs typeface="Linux Libertine" panose="02000503000000000000" pitchFamily="2" charset="0"/>
              </a:rPr>
              <a:t>Brugere, I</a:t>
            </a:r>
            <a:r>
              <a:rPr lang="en-US" dirty="0">
                <a:latin typeface="Linux Libertine" panose="02000503000000000000" pitchFamily="2" charset="0"/>
                <a:ea typeface="Linux Libertine" panose="02000503000000000000" pitchFamily="2" charset="0"/>
                <a:cs typeface="Linux Libertine" panose="02000503000000000000" pitchFamily="2" charset="0"/>
              </a:rPr>
              <a:t>., Li, J., &amp; </a:t>
            </a:r>
            <a:r>
              <a:rPr lang="en-US" dirty="0" err="1">
                <a:latin typeface="Linux Libertine" panose="02000503000000000000" pitchFamily="2" charset="0"/>
                <a:ea typeface="Linux Libertine" panose="02000503000000000000" pitchFamily="2" charset="0"/>
                <a:cs typeface="Linux Libertine" panose="02000503000000000000" pitchFamily="2" charset="0"/>
              </a:rPr>
              <a:t>Crofoot</a:t>
            </a:r>
            <a:r>
              <a:rPr lang="en-US" dirty="0">
                <a:latin typeface="Linux Libertine" panose="02000503000000000000" pitchFamily="2" charset="0"/>
                <a:ea typeface="Linux Libertine" panose="02000503000000000000" pitchFamily="2" charset="0"/>
                <a:cs typeface="Linux Libertine" panose="02000503000000000000" pitchFamily="2" charset="0"/>
              </a:rPr>
              <a:t>, M. C. (2016). Both nearest </a:t>
            </a:r>
            <a:r>
              <a:rPr lang="en-US" dirty="0" err="1">
                <a:latin typeface="Linux Libertine" panose="02000503000000000000" pitchFamily="2" charset="0"/>
                <a:ea typeface="Linux Libertine" panose="02000503000000000000" pitchFamily="2" charset="0"/>
                <a:cs typeface="Linux Libertine" panose="02000503000000000000" pitchFamily="2" charset="0"/>
              </a:rPr>
              <a:t>neighbours</a:t>
            </a:r>
            <a:r>
              <a:rPr lang="en-US" dirty="0">
                <a:latin typeface="Linux Libertine" panose="02000503000000000000" pitchFamily="2" charset="0"/>
                <a:ea typeface="Linux Libertine" panose="02000503000000000000" pitchFamily="2" charset="0"/>
                <a:cs typeface="Linux Libertine" panose="02000503000000000000" pitchFamily="2" charset="0"/>
              </a:rPr>
              <a:t> and long-term affiliates predict individual locations during collective movement in wild baboons. </a:t>
            </a:r>
            <a:r>
              <a:rPr lang="en-US" i="1" dirty="0">
                <a:latin typeface="Linux Libertine" panose="02000503000000000000" pitchFamily="2" charset="0"/>
                <a:ea typeface="Linux Libertine" panose="02000503000000000000" pitchFamily="2" charset="0"/>
                <a:cs typeface="Linux Libertine" panose="02000503000000000000" pitchFamily="2" charset="0"/>
              </a:rPr>
              <a:t>Nature Scientific Reports.</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10" name="BaboonsMoving.mov">
            <a:hlinkClick r:id="" action="ppaction://media"/>
            <a:extLst>
              <a:ext uri="{FF2B5EF4-FFF2-40B4-BE49-F238E27FC236}">
                <a16:creationId xmlns:a16="http://schemas.microsoft.com/office/drawing/2014/main" id="{AED146F8-3CA5-4879-A63F-EC70093255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2734" y="858306"/>
            <a:ext cx="5712931" cy="1917421"/>
          </a:xfrm>
          <a:prstGeom prst="rect">
            <a:avLst/>
          </a:prstGeom>
        </p:spPr>
      </p:pic>
      <p:sp>
        <p:nvSpPr>
          <p:cNvPr id="12" name="Text Placeholder 11">
            <a:extLst>
              <a:ext uri="{FF2B5EF4-FFF2-40B4-BE49-F238E27FC236}">
                <a16:creationId xmlns:a16="http://schemas.microsoft.com/office/drawing/2014/main" id="{69318166-F6DC-5741-98DA-3F236B8BCC1B}"/>
              </a:ext>
            </a:extLst>
          </p:cNvPr>
          <p:cNvSpPr>
            <a:spLocks noGrp="1"/>
          </p:cNvSpPr>
          <p:nvPr>
            <p:ph type="body" sz="quarter" idx="10"/>
          </p:nvPr>
        </p:nvSpPr>
        <p:spPr>
          <a:xfrm>
            <a:off x="304800" y="2872033"/>
            <a:ext cx="9250680" cy="3914641"/>
          </a:xfrm>
        </p:spPr>
        <p:txBody>
          <a:bodyPr/>
          <a:lstStyle/>
          <a:p>
            <a:r>
              <a:rPr lang="en-US" sz="2800" dirty="0"/>
              <a:t>Infer and evaluate various network models, where neighbors predict an individual’s future location</a:t>
            </a:r>
          </a:p>
        </p:txBody>
      </p:sp>
      <p:grpSp>
        <p:nvGrpSpPr>
          <p:cNvPr id="7" name="Group 6">
            <a:extLst>
              <a:ext uri="{FF2B5EF4-FFF2-40B4-BE49-F238E27FC236}">
                <a16:creationId xmlns:a16="http://schemas.microsoft.com/office/drawing/2014/main" id="{A6F32986-FB2F-424A-85D8-35F8FF0D9FFE}"/>
              </a:ext>
            </a:extLst>
          </p:cNvPr>
          <p:cNvGrpSpPr/>
          <p:nvPr/>
        </p:nvGrpSpPr>
        <p:grpSpPr>
          <a:xfrm>
            <a:off x="1669066" y="3886200"/>
            <a:ext cx="6712934" cy="2746717"/>
            <a:chOff x="1096907" y="3406356"/>
            <a:chExt cx="8170463" cy="3668710"/>
          </a:xfrm>
        </p:grpSpPr>
        <p:pic>
          <p:nvPicPr>
            <p:cNvPr id="8" name="Picture 7">
              <a:extLst>
                <a:ext uri="{FF2B5EF4-FFF2-40B4-BE49-F238E27FC236}">
                  <a16:creationId xmlns:a16="http://schemas.microsoft.com/office/drawing/2014/main" id="{9FB2104D-7234-4B17-A5CB-3DE23BB6A08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17549" y="3406356"/>
              <a:ext cx="3100974" cy="3200400"/>
            </a:xfrm>
            <a:prstGeom prst="rect">
              <a:avLst/>
            </a:prstGeom>
          </p:spPr>
        </p:pic>
        <p:pic>
          <p:nvPicPr>
            <p:cNvPr id="9" name="Picture 8">
              <a:extLst>
                <a:ext uri="{FF2B5EF4-FFF2-40B4-BE49-F238E27FC236}">
                  <a16:creationId xmlns:a16="http://schemas.microsoft.com/office/drawing/2014/main" id="{2EB77CE5-9BC5-4190-B07C-A19C5A9A761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12380" y="3406356"/>
              <a:ext cx="4254990" cy="3200400"/>
            </a:xfrm>
            <a:prstGeom prst="rect">
              <a:avLst/>
            </a:prstGeom>
          </p:spPr>
        </p:pic>
        <p:sp>
          <p:nvSpPr>
            <p:cNvPr id="11" name="TextBox 10">
              <a:extLst>
                <a:ext uri="{FF2B5EF4-FFF2-40B4-BE49-F238E27FC236}">
                  <a16:creationId xmlns:a16="http://schemas.microsoft.com/office/drawing/2014/main" id="{E40C73B2-4F60-41C5-AE7D-544A7A93F2F1}"/>
                </a:ext>
              </a:extLst>
            </p:cNvPr>
            <p:cNvSpPr txBox="1"/>
            <p:nvPr/>
          </p:nvSpPr>
          <p:spPr>
            <a:xfrm>
              <a:off x="1096907" y="6613402"/>
              <a:ext cx="3121617" cy="461664"/>
            </a:xfrm>
            <a:prstGeom prst="rect">
              <a:avLst/>
            </a:prstGeom>
            <a:noFill/>
          </p:spPr>
          <p:txBody>
            <a:bodyPr wrap="none" rtlCol="0">
              <a:spAutoFit/>
            </a:bodyPr>
            <a:lstStyle/>
            <a:p>
              <a:r>
                <a:rPr lang="en-US" sz="2400">
                  <a:latin typeface="Linux Libertine" charset="0"/>
                  <a:ea typeface="Linux Libertine" charset="0"/>
                  <a:cs typeface="Linux Libertine" charset="0"/>
                </a:rPr>
                <a:t>Short-term Associations</a:t>
              </a:r>
            </a:p>
          </p:txBody>
        </p:sp>
        <p:sp>
          <p:nvSpPr>
            <p:cNvPr id="13" name="TextBox 12">
              <a:extLst>
                <a:ext uri="{FF2B5EF4-FFF2-40B4-BE49-F238E27FC236}">
                  <a16:creationId xmlns:a16="http://schemas.microsoft.com/office/drawing/2014/main" id="{85B5C867-6936-4FEC-AAFD-BEC80B05771F}"/>
                </a:ext>
              </a:extLst>
            </p:cNvPr>
            <p:cNvSpPr txBox="1"/>
            <p:nvPr/>
          </p:nvSpPr>
          <p:spPr>
            <a:xfrm>
              <a:off x="5683679" y="6613400"/>
              <a:ext cx="2912392" cy="461666"/>
            </a:xfrm>
            <a:prstGeom prst="rect">
              <a:avLst/>
            </a:prstGeom>
            <a:noFill/>
          </p:spPr>
          <p:txBody>
            <a:bodyPr wrap="none" rtlCol="0">
              <a:spAutoFit/>
            </a:bodyPr>
            <a:lstStyle/>
            <a:p>
              <a:r>
                <a:rPr lang="en-US" sz="2400">
                  <a:latin typeface="Linux Libertine" charset="0"/>
                  <a:ea typeface="Linux Libertine" charset="0"/>
                  <a:cs typeface="Linux Libertine" charset="0"/>
                </a:rPr>
                <a:t>Long-term Affiliations</a:t>
              </a:r>
            </a:p>
          </p:txBody>
        </p:sp>
      </p:grpSp>
    </p:spTree>
    <p:extLst>
      <p:ext uri="{BB962C8B-B14F-4D97-AF65-F5344CB8AC3E}">
        <p14:creationId xmlns:p14="http://schemas.microsoft.com/office/powerpoint/2010/main" val="30665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EAE5C8-3987-ED4C-915D-49C35BBBFC95}"/>
              </a:ext>
            </a:extLst>
          </p:cNvPr>
          <p:cNvSpPr>
            <a:spLocks noGrp="1"/>
          </p:cNvSpPr>
          <p:nvPr>
            <p:ph type="sldNum" sz="quarter" idx="4"/>
          </p:nvPr>
        </p:nvSpPr>
        <p:spPr/>
        <p:txBody>
          <a:bodyPr/>
          <a:lstStyle/>
          <a:p>
            <a:fld id="{E1C7F28F-C94C-4042-84D8-4BC2F207C7AD}" type="slidenum">
              <a:rPr lang="en-US" smtClean="0"/>
              <a:t>7</a:t>
            </a:fld>
            <a:endParaRPr lang="en-US"/>
          </a:p>
        </p:txBody>
      </p:sp>
      <p:sp>
        <p:nvSpPr>
          <p:cNvPr id="3" name="Title 2">
            <a:extLst>
              <a:ext uri="{FF2B5EF4-FFF2-40B4-BE49-F238E27FC236}">
                <a16:creationId xmlns:a16="http://schemas.microsoft.com/office/drawing/2014/main" id="{13FFEDF2-884A-644F-A7D1-FF7F9EBF21E3}"/>
              </a:ext>
            </a:extLst>
          </p:cNvPr>
          <p:cNvSpPr>
            <a:spLocks noGrp="1"/>
          </p:cNvSpPr>
          <p:nvPr>
            <p:ph type="title"/>
          </p:nvPr>
        </p:nvSpPr>
        <p:spPr/>
        <p:txBody>
          <a:bodyPr/>
          <a:lstStyle/>
          <a:p>
            <a:r>
              <a:rPr lang="en-US" dirty="0"/>
              <a:t>Selected networks and behavior</a:t>
            </a:r>
          </a:p>
        </p:txBody>
      </p:sp>
      <p:sp>
        <p:nvSpPr>
          <p:cNvPr id="4" name="Text Placeholder 3">
            <a:extLst>
              <a:ext uri="{FF2B5EF4-FFF2-40B4-BE49-F238E27FC236}">
                <a16:creationId xmlns:a16="http://schemas.microsoft.com/office/drawing/2014/main" id="{7C9FDC4F-76BA-3545-A81D-1B4132DFD568}"/>
              </a:ext>
            </a:extLst>
          </p:cNvPr>
          <p:cNvSpPr>
            <a:spLocks noGrp="1"/>
          </p:cNvSpPr>
          <p:nvPr>
            <p:ph type="body" sz="quarter" idx="10"/>
          </p:nvPr>
        </p:nvSpPr>
        <p:spPr>
          <a:xfrm>
            <a:off x="304800" y="4736381"/>
            <a:ext cx="9448800" cy="2331487"/>
          </a:xfrm>
        </p:spPr>
        <p:txBody>
          <a:bodyPr>
            <a:normAutofit fontScale="92500" lnSpcReduction="20000"/>
          </a:bodyPr>
          <a:lstStyle/>
          <a:p>
            <a:r>
              <a:rPr lang="en-US" dirty="0"/>
              <a:t>Selected networks give better understanding of troop behavior</a:t>
            </a:r>
          </a:p>
          <a:p>
            <a:r>
              <a:rPr lang="en-US" dirty="0"/>
              <a:t>Between 4-6 neighbors (of N=26)</a:t>
            </a:r>
          </a:p>
          <a:p>
            <a:r>
              <a:rPr lang="en-US" dirty="0"/>
              <a:t>Selected model changes to long-term affiliates (&gt;10 minutes)</a:t>
            </a:r>
          </a:p>
        </p:txBody>
      </p:sp>
      <p:pic>
        <p:nvPicPr>
          <p:cNvPr id="11" name="Picture 10" descr="A screenshot of a cell phone&#10;&#10;Description automatically generated">
            <a:extLst>
              <a:ext uri="{FF2B5EF4-FFF2-40B4-BE49-F238E27FC236}">
                <a16:creationId xmlns:a16="http://schemas.microsoft.com/office/drawing/2014/main" id="{D7813F29-5DCC-48B2-A1AE-BD1610994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88123" y="897996"/>
            <a:ext cx="6682153" cy="3838385"/>
          </a:xfrm>
          <a:prstGeom prst="rect">
            <a:avLst/>
          </a:prstGeom>
        </p:spPr>
      </p:pic>
      <p:cxnSp>
        <p:nvCxnSpPr>
          <p:cNvPr id="13" name="Straight Arrow Connector 12">
            <a:extLst>
              <a:ext uri="{FF2B5EF4-FFF2-40B4-BE49-F238E27FC236}">
                <a16:creationId xmlns:a16="http://schemas.microsoft.com/office/drawing/2014/main" id="{BCB91829-65F3-4907-9911-2947F4EFCA44}"/>
              </a:ext>
            </a:extLst>
          </p:cNvPr>
          <p:cNvCxnSpPr>
            <a:cxnSpLocks/>
          </p:cNvCxnSpPr>
          <p:nvPr/>
        </p:nvCxnSpPr>
        <p:spPr>
          <a:xfrm flipV="1">
            <a:off x="1463040" y="3298874"/>
            <a:ext cx="608429" cy="2504049"/>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Left Bracket 15">
            <a:extLst>
              <a:ext uri="{FF2B5EF4-FFF2-40B4-BE49-F238E27FC236}">
                <a16:creationId xmlns:a16="http://schemas.microsoft.com/office/drawing/2014/main" id="{A36B043A-5A86-4FFE-B06D-47EB2A613F4C}"/>
              </a:ext>
            </a:extLst>
          </p:cNvPr>
          <p:cNvSpPr/>
          <p:nvPr/>
        </p:nvSpPr>
        <p:spPr>
          <a:xfrm>
            <a:off x="2071469" y="2526654"/>
            <a:ext cx="175846" cy="701881"/>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4F21F4E-EB7C-4E3D-A113-322D7D9BBD2A}"/>
              </a:ext>
            </a:extLst>
          </p:cNvPr>
          <p:cNvCxnSpPr>
            <a:cxnSpLocks/>
          </p:cNvCxnSpPr>
          <p:nvPr/>
        </p:nvCxnSpPr>
        <p:spPr>
          <a:xfrm flipH="1" flipV="1">
            <a:off x="5029199" y="1519311"/>
            <a:ext cx="2744373" cy="46402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3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8</a:t>
            </a:fld>
            <a:endParaRPr lang="en-US"/>
          </a:p>
        </p:txBody>
      </p:sp>
      <p:sp>
        <p:nvSpPr>
          <p:cNvPr id="3" name="Title 2"/>
          <p:cNvSpPr>
            <a:spLocks noGrp="1"/>
          </p:cNvSpPr>
          <p:nvPr>
            <p:ph type="title"/>
          </p:nvPr>
        </p:nvSpPr>
        <p:spPr/>
        <p:txBody>
          <a:bodyPr/>
          <a:lstStyle/>
          <a:p>
            <a:r>
              <a:rPr lang="en-US"/>
              <a:t>Task-focused Model Selection</a:t>
            </a:r>
          </a:p>
        </p:txBody>
      </p:sp>
      <p:pic>
        <p:nvPicPr>
          <p:cNvPr id="5" name="Picture 4">
            <a:extLst>
              <a:ext uri="{FF2B5EF4-FFF2-40B4-BE49-F238E27FC236}">
                <a16:creationId xmlns:a16="http://schemas.microsoft.com/office/drawing/2014/main" id="{960B2B56-77B7-F04B-8D98-93CBF9306A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3880" y="2341341"/>
            <a:ext cx="8991600" cy="3283182"/>
          </a:xfrm>
          <a:prstGeom prst="rect">
            <a:avLst/>
          </a:prstGeom>
        </p:spPr>
      </p:pic>
      <p:sp>
        <p:nvSpPr>
          <p:cNvPr id="10" name="Rectangle 9">
            <a:extLst>
              <a:ext uri="{FF2B5EF4-FFF2-40B4-BE49-F238E27FC236}">
                <a16:creationId xmlns:a16="http://schemas.microsoft.com/office/drawing/2014/main" id="{5328D57F-D9C1-6643-811D-3840177D3F62}"/>
              </a:ext>
            </a:extLst>
          </p:cNvPr>
          <p:cNvSpPr/>
          <p:nvPr/>
        </p:nvSpPr>
        <p:spPr>
          <a:xfrm>
            <a:off x="411480" y="3294346"/>
            <a:ext cx="2057400" cy="20574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0B0E3-8230-AC4D-9F7D-417D183B958D}"/>
              </a:ext>
            </a:extLst>
          </p:cNvPr>
          <p:cNvSpPr/>
          <p:nvPr/>
        </p:nvSpPr>
        <p:spPr>
          <a:xfrm>
            <a:off x="2697480" y="2532345"/>
            <a:ext cx="1524000" cy="309217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DB8368-BF90-654E-B125-1DAB8BF3F7BB}"/>
              </a:ext>
            </a:extLst>
          </p:cNvPr>
          <p:cNvSpPr/>
          <p:nvPr/>
        </p:nvSpPr>
        <p:spPr>
          <a:xfrm>
            <a:off x="4602480" y="4970747"/>
            <a:ext cx="1447800" cy="4572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E964D4-ECB8-8648-81E7-04776678E77E}"/>
              </a:ext>
            </a:extLst>
          </p:cNvPr>
          <p:cNvSpPr/>
          <p:nvPr/>
        </p:nvSpPr>
        <p:spPr>
          <a:xfrm>
            <a:off x="7421880" y="3294346"/>
            <a:ext cx="2057400" cy="609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5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1" grpId="0" animBg="1"/>
      <p:bldP spid="31" grpId="1" animBg="1"/>
      <p:bldP spid="33" grpId="0" animBg="1"/>
      <p:bldP spid="33" grpId="1"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04A2-A545-B546-BFC9-27746B752CD3}"/>
              </a:ext>
            </a:extLst>
          </p:cNvPr>
          <p:cNvSpPr>
            <a:spLocks noGrp="1"/>
          </p:cNvSpPr>
          <p:nvPr>
            <p:ph type="sldNum" sz="quarter" idx="4"/>
          </p:nvPr>
        </p:nvSpPr>
        <p:spPr/>
        <p:txBody>
          <a:bodyPr/>
          <a:lstStyle/>
          <a:p>
            <a:fld id="{E1C7F28F-C94C-4042-84D8-4BC2F207C7AD}" type="slidenum">
              <a:rPr lang="en-US" smtClean="0"/>
              <a:t>9</a:t>
            </a:fld>
            <a:endParaRPr lang="en-US"/>
          </a:p>
        </p:txBody>
      </p:sp>
      <p:sp>
        <p:nvSpPr>
          <p:cNvPr id="3" name="Title 2">
            <a:extLst>
              <a:ext uri="{FF2B5EF4-FFF2-40B4-BE49-F238E27FC236}">
                <a16:creationId xmlns:a16="http://schemas.microsoft.com/office/drawing/2014/main" id="{488862C3-15F9-3D46-A246-619E269FE7F7}"/>
              </a:ext>
            </a:extLst>
          </p:cNvPr>
          <p:cNvSpPr>
            <a:spLocks noGrp="1"/>
          </p:cNvSpPr>
          <p:nvPr>
            <p:ph type="title"/>
          </p:nvPr>
        </p:nvSpPr>
        <p:spPr/>
        <p:txBody>
          <a:bodyPr/>
          <a:lstStyle/>
          <a:p>
            <a:r>
              <a:rPr lang="en-US"/>
              <a:t>Tasks and Datasets</a:t>
            </a:r>
          </a:p>
        </p:txBody>
      </p:sp>
      <p:sp>
        <p:nvSpPr>
          <p:cNvPr id="4" name="Text Placeholder 3">
            <a:extLst>
              <a:ext uri="{FF2B5EF4-FFF2-40B4-BE49-F238E27FC236}">
                <a16:creationId xmlns:a16="http://schemas.microsoft.com/office/drawing/2014/main" id="{8A4A6060-F8FB-264C-864E-3C4B76EBFFBE}"/>
              </a:ext>
            </a:extLst>
          </p:cNvPr>
          <p:cNvSpPr>
            <a:spLocks noGrp="1"/>
          </p:cNvSpPr>
          <p:nvPr>
            <p:ph type="body" sz="quarter" idx="10"/>
          </p:nvPr>
        </p:nvSpPr>
        <p:spPr/>
        <p:txBody>
          <a:bodyPr/>
          <a:lstStyle/>
          <a:p>
            <a:pPr marL="0" indent="0">
              <a:buNone/>
            </a:pPr>
            <a:r>
              <a:rPr lang="en-US" dirty="0">
                <a:solidFill>
                  <a:schemeClr val="tx1"/>
                </a:solidFill>
              </a:rPr>
              <a:t>Datasets:</a:t>
            </a:r>
          </a:p>
          <a:p>
            <a:pPr marL="742950" indent="-742950">
              <a:buFont typeface="+mj-lt"/>
              <a:buAutoNum type="arabicPeriod"/>
            </a:pPr>
            <a:r>
              <a:rPr lang="en-US" dirty="0">
                <a:solidFill>
                  <a:schemeClr val="tx1"/>
                </a:solidFill>
              </a:rPr>
              <a:t>Last.fm, music listen logs → tags</a:t>
            </a:r>
          </a:p>
          <a:p>
            <a:pPr marL="742950" indent="-742950">
              <a:buFont typeface="+mj-lt"/>
              <a:buAutoNum type="arabicPeriod"/>
            </a:pPr>
            <a:r>
              <a:rPr lang="en-US" dirty="0" err="1">
                <a:solidFill>
                  <a:schemeClr val="tx1"/>
                </a:solidFill>
              </a:rPr>
              <a:t>Movielens</a:t>
            </a:r>
            <a:r>
              <a:rPr lang="en-US" dirty="0">
                <a:solidFill>
                  <a:schemeClr val="tx1"/>
                </a:solidFill>
              </a:rPr>
              <a:t>, movie ratings → tags</a:t>
            </a:r>
          </a:p>
          <a:p>
            <a:pPr marL="742950" indent="-742950">
              <a:buFont typeface="+mj-lt"/>
              <a:buAutoNum type="arabicPeriod"/>
            </a:pPr>
            <a:r>
              <a:rPr lang="en-US" dirty="0">
                <a:solidFill>
                  <a:schemeClr val="tx1"/>
                </a:solidFill>
              </a:rPr>
              <a:t>Beer advocate, beer ratings → beer types</a:t>
            </a:r>
          </a:p>
          <a:p>
            <a:pPr marL="742950" indent="-742950">
              <a:buFont typeface="+mj-lt"/>
              <a:buAutoNum type="arabicPeriod"/>
            </a:pPr>
            <a:r>
              <a:rPr lang="en-US" dirty="0" err="1">
                <a:solidFill>
                  <a:schemeClr val="tx1"/>
                </a:solidFill>
              </a:rPr>
              <a:t>Aminer</a:t>
            </a:r>
            <a:r>
              <a:rPr lang="en-US" dirty="0">
                <a:solidFill>
                  <a:schemeClr val="tx1"/>
                </a:solidFill>
              </a:rPr>
              <a:t>, paper keywords → paper keywords</a:t>
            </a:r>
          </a:p>
          <a:p>
            <a:pPr marL="0" indent="0">
              <a:buNone/>
            </a:pPr>
            <a:endParaRPr lang="en-US" dirty="0">
              <a:solidFill>
                <a:schemeClr val="tx1"/>
              </a:solidFill>
            </a:endParaRPr>
          </a:p>
          <a:p>
            <a:pPr marL="0" indent="0">
              <a:buNone/>
            </a:pPr>
            <a:r>
              <a:rPr lang="en-US" dirty="0">
                <a:solidFill>
                  <a:schemeClr val="tx1"/>
                </a:solidFill>
              </a:rPr>
              <a:t>Tasks:</a:t>
            </a:r>
          </a:p>
          <a:p>
            <a:pPr marL="742950" indent="-742950">
              <a:buFont typeface="+mj-lt"/>
              <a:buAutoNum type="arabicPeriod"/>
            </a:pPr>
            <a:r>
              <a:rPr lang="en-US" dirty="0">
                <a:solidFill>
                  <a:schemeClr val="tx1"/>
                </a:solidFill>
              </a:rPr>
              <a:t>Label inference</a:t>
            </a:r>
          </a:p>
          <a:p>
            <a:pPr marL="742950" indent="-742950">
              <a:buFont typeface="+mj-lt"/>
              <a:buAutoNum type="arabicPeriod"/>
            </a:pPr>
            <a:r>
              <a:rPr lang="en-US" dirty="0">
                <a:solidFill>
                  <a:schemeClr val="tx1"/>
                </a:solidFill>
              </a:rPr>
              <a:t>Link prediction</a:t>
            </a:r>
          </a:p>
          <a:p>
            <a:pPr marL="742950" indent="-742950">
              <a:buFont typeface="+mj-lt"/>
              <a:buAutoNum type="arabicPeriod"/>
            </a:pPr>
            <a:endParaRPr lang="en-US" dirty="0"/>
          </a:p>
        </p:txBody>
      </p:sp>
    </p:spTree>
    <p:extLst>
      <p:ext uri="{BB962C8B-B14F-4D97-AF65-F5344CB8AC3E}">
        <p14:creationId xmlns:p14="http://schemas.microsoft.com/office/powerpoint/2010/main" val="1035041776"/>
      </p:ext>
    </p:extLst>
  </p:cSld>
  <p:clrMapOvr>
    <a:masterClrMapping/>
  </p:clrMapOvr>
</p:sld>
</file>

<file path=ppt/theme/theme1.xml><?xml version="1.0" encoding="utf-8"?>
<a:theme xmlns:a="http://schemas.openxmlformats.org/drawingml/2006/main" name="comppopbio_newest">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mppopbio_blue" id="{D80C641C-72BD-2844-AD6E-A8A7BD369EC3}" vid="{CA6B4953-9529-CB42-A195-B7B0C8020D7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comppopbio_newest</Template>
  <TotalTime>0</TotalTime>
  <Words>2477</Words>
  <Application>Microsoft Office PowerPoint</Application>
  <PresentationFormat>Custom</PresentationFormat>
  <Paragraphs>395</Paragraphs>
  <Slides>54</Slides>
  <Notes>16</Notes>
  <HiddenSlides>23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Calisto MT</vt:lpstr>
      <vt:lpstr>Cambria Math</vt:lpstr>
      <vt:lpstr>Linux Libertine</vt:lpstr>
      <vt:lpstr>comppopbio_newest</vt:lpstr>
      <vt:lpstr>Network Structure Inference: Methodology and Applications  Committee: Prof. Tanya Berger-Wolf Prof. Lise Getoor Prof. Chris Kanich Prof. Elena Zheleva Prof. Brian Ziebart</vt:lpstr>
      <vt:lpstr>Motivation</vt:lpstr>
      <vt:lpstr>Motivation</vt:lpstr>
      <vt:lpstr>Motivation: Contact Tracing</vt:lpstr>
      <vt:lpstr>Organization</vt:lpstr>
      <vt:lpstr>Predictive Evaluation: Inference</vt:lpstr>
      <vt:lpstr>Selected networks and behavior</vt:lpstr>
      <vt:lpstr>Task-focused Model Selection</vt:lpstr>
      <vt:lpstr>Tasks and Datasets</vt:lpstr>
      <vt:lpstr>Take-Away: Task-focused selection</vt:lpstr>
      <vt:lpstr>Efficiency (Overview)</vt:lpstr>
      <vt:lpstr>Efficiency (Overview)</vt:lpstr>
      <vt:lpstr>Take-away: Efficiency</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Results: Lastfm</vt:lpstr>
      <vt:lpstr>Results: Aminer</vt:lpstr>
      <vt:lpstr>Results: Movielens</vt:lpstr>
      <vt:lpstr>Results: Predicting Privacy Shadow</vt:lpstr>
      <vt:lpstr>Conclusions and Future Work</vt:lpstr>
      <vt:lpstr>Future Work</vt:lpstr>
      <vt:lpstr>Thank You,  Questions?</vt:lpstr>
      <vt:lpstr>Questions as Graph Problems</vt:lpstr>
      <vt:lpstr>“Why?” : Problem Scope</vt:lpstr>
      <vt:lpstr>Full details</vt:lpstr>
      <vt:lpstr>Network definition</vt:lpstr>
      <vt:lpstr>Network definition</vt:lpstr>
      <vt:lpstr>Similarity Graph Models</vt:lpstr>
      <vt:lpstr>Datasets</vt:lpstr>
      <vt:lpstr>Precision and Rank Consistency</vt:lpstr>
      <vt:lpstr>Cross-Task Model Selection</vt:lpstr>
      <vt:lpstr>Efficiency-based Model Selection</vt:lpstr>
      <vt:lpstr>Node weighting Functions</vt:lpstr>
      <vt:lpstr>Efficiency: Node Tasks</vt:lpstr>
      <vt:lpstr>Model Selection Results</vt:lpstr>
      <vt:lpstr>Model Significance</vt:lpstr>
      <vt:lpstr>Privacy Shadow</vt:lpstr>
      <vt:lpstr>Hard Break</vt:lpstr>
      <vt:lpstr>Graph convolutional networks</vt:lpstr>
      <vt:lpstr>Graph convolutional networks</vt:lpstr>
      <vt:lpstr>Graph attention networks</vt:lpstr>
      <vt:lpstr>Full batch training</vt:lpstr>
      <vt:lpstr>Open questions: end-to-end learning</vt:lpstr>
      <vt:lpstr>“Structure is Everywhere”</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Brugere, Ivan Curtis</dc:creator>
  <cp:lastModifiedBy>Ivan Brugere</cp:lastModifiedBy>
  <cp:revision>1</cp:revision>
  <dcterms:created xsi:type="dcterms:W3CDTF">2018-07-30T02:54:14Z</dcterms:created>
  <dcterms:modified xsi:type="dcterms:W3CDTF">2020-05-05T06:58:02Z</dcterms:modified>
</cp:coreProperties>
</file>